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490" r:id="rId7"/>
    <p:sldId id="437" r:id="rId8"/>
    <p:sldId id="560" r:id="rId9"/>
    <p:sldId id="434" r:id="rId10"/>
    <p:sldId id="511" r:id="rId11"/>
    <p:sldId id="566" r:id="rId12"/>
    <p:sldId id="535" r:id="rId13"/>
    <p:sldId id="534" r:id="rId14"/>
    <p:sldId id="565" r:id="rId15"/>
    <p:sldId id="492" r:id="rId16"/>
    <p:sldId id="536" r:id="rId17"/>
    <p:sldId id="561" r:id="rId18"/>
    <p:sldId id="436" r:id="rId19"/>
    <p:sldId id="538" r:id="rId20"/>
    <p:sldId id="539" r:id="rId21"/>
    <p:sldId id="541" r:id="rId22"/>
    <p:sldId id="442" r:id="rId23"/>
    <p:sldId id="54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F4F7B"/>
    <a:srgbClr val="006666"/>
    <a:srgbClr val="E60000"/>
    <a:srgbClr val="FCFDFE"/>
    <a:srgbClr val="ECF3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5" d="100"/>
          <a:sy n="65" d="100"/>
        </p:scale>
        <p:origin x="-1061"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xmlns=""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xmlns=""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Inter_SB_U08_Audio/life_2e_intermediate_sb_track_63.mp3"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Inter_SB_U08_Audio/life_2e_intermediate_sb_track_64.mp3"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Inter_SB_U08_Audio/life_2e_intermediate_sb_track_61.mp3"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Inter_SB_U08_Audio/life_2e_intermediate_sb_track_61.mp3"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170F2E2E-EDD8-4286-B858-E981E9AC3AFD}"/>
              </a:ext>
            </a:extLst>
          </p:cNvPr>
          <p:cNvSpPr/>
          <p:nvPr/>
        </p:nvSpPr>
        <p:spPr>
          <a:xfrm>
            <a:off x="451556" y="1290396"/>
            <a:ext cx="8342487" cy="4385816"/>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94</a:t>
            </a:r>
            <a:r>
              <a:rPr lang="en-US" altLang="zh-TW" sz="2800" dirty="0"/>
              <a:t>   </a:t>
            </a:r>
            <a:r>
              <a:rPr lang="en-US" altLang="zh-TW" sz="2800" b="1" dirty="0">
                <a:solidFill>
                  <a:srgbClr val="000000"/>
                </a:solidFill>
                <a:latin typeface="Calibri" panose="020F0502020204030204" pitchFamily="34" charset="0"/>
              </a:rPr>
              <a:t>Holidays and memories</a:t>
            </a:r>
          </a:p>
          <a:p>
            <a:r>
              <a:rPr lang="en-US" altLang="zh-TW" dirty="0">
                <a:solidFill>
                  <a:srgbClr val="000000"/>
                </a:solidFill>
                <a:latin typeface="Calibri" panose="020F0502020204030204" pitchFamily="34" charset="0"/>
              </a:rPr>
              <a:t>            Writers return to their roots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96   </a:t>
            </a:r>
            <a:r>
              <a:rPr lang="en-US" altLang="zh-TW" sz="2800" b="1" dirty="0">
                <a:solidFill>
                  <a:srgbClr val="000000"/>
                </a:solidFill>
                <a:latin typeface="Calibri" panose="020F0502020204030204" pitchFamily="34" charset="0"/>
              </a:rPr>
              <a:t>Walking for wildlife</a:t>
            </a:r>
          </a:p>
          <a:p>
            <a:r>
              <a:rPr lang="en-US" altLang="zh-TW" dirty="0">
                <a:solidFill>
                  <a:srgbClr val="000000"/>
                </a:solidFill>
                <a:latin typeface="Calibri" panose="020F0502020204030204" pitchFamily="34" charset="0"/>
              </a:rPr>
              <a:t>            Mike Fay: a personal approach to saving wild places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98   </a:t>
            </a:r>
            <a:r>
              <a:rPr lang="en-US" altLang="zh-TW" sz="2800" b="1" dirty="0">
                <a:solidFill>
                  <a:srgbClr val="000000"/>
                </a:solidFill>
                <a:latin typeface="Calibri" panose="020F0502020204030204" pitchFamily="34" charset="0"/>
              </a:rPr>
              <a:t>All aboard!</a:t>
            </a:r>
          </a:p>
          <a:p>
            <a:r>
              <a:rPr lang="en-US" altLang="zh-TW" dirty="0">
                <a:solidFill>
                  <a:srgbClr val="000000"/>
                </a:solidFill>
                <a:latin typeface="Calibri" panose="020F0502020204030204" pitchFamily="34" charset="0"/>
              </a:rPr>
              <a:t>             A report on global tourism</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102</a:t>
            </a:r>
            <a:r>
              <a:rPr lang="en-US" altLang="zh-TW" sz="2800" dirty="0"/>
              <a:t> </a:t>
            </a:r>
            <a:r>
              <a:rPr lang="en-US" altLang="zh-TW" sz="2800" b="1" dirty="0">
                <a:solidFill>
                  <a:srgbClr val="000000"/>
                </a:solidFill>
                <a:latin typeface="Calibri" panose="020F0502020204030204" pitchFamily="34" charset="0"/>
              </a:rPr>
              <a:t>Questions and answers</a:t>
            </a:r>
          </a:p>
          <a:p>
            <a:r>
              <a:rPr lang="en-US" altLang="zh-TW" dirty="0">
                <a:solidFill>
                  <a:srgbClr val="000000"/>
                </a:solidFill>
                <a:latin typeface="Calibri" panose="020F0502020204030204" pitchFamily="34" charset="0"/>
              </a:rPr>
              <a:t>             A video about National Geographic Explorers’ lives</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xmlns=""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xmlns="" id="{5E9D24BC-028A-4236-A2EC-E6E0BC0392D8}"/>
              </a:ext>
            </a:extLst>
          </p:cNvPr>
          <p:cNvPicPr>
            <a:picLocks noChangeAspect="1"/>
          </p:cNvPicPr>
          <p:nvPr/>
        </p:nvPicPr>
        <p:blipFill>
          <a:blip r:embed="rId2" cstate="print"/>
          <a:stretch>
            <a:fillRect/>
          </a:stretch>
        </p:blipFill>
        <p:spPr>
          <a:xfrm>
            <a:off x="0" y="-15802"/>
            <a:ext cx="9144000" cy="1300294"/>
          </a:xfrm>
          <a:prstGeom prst="rect">
            <a:avLst/>
          </a:prstGeom>
        </p:spPr>
      </p:pic>
    </p:spTree>
    <p:extLst>
      <p:ext uri="{BB962C8B-B14F-4D97-AF65-F5344CB8AC3E}">
        <p14:creationId xmlns:p14="http://schemas.microsoft.com/office/powerpoint/2010/main" xmlns="" val="3920758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696245"/>
            <a:ext cx="8542305" cy="2308324"/>
          </a:xfrm>
          <a:prstGeom prst="rect">
            <a:avLst/>
          </a:prstGeom>
        </p:spPr>
        <p:txBody>
          <a:bodyPr wrap="square">
            <a:spAutoFit/>
          </a:bodyPr>
          <a:lstStyle/>
          <a:p>
            <a:pPr marL="360363" indent="-720725">
              <a:spcBef>
                <a:spcPts val="600"/>
              </a:spcBef>
            </a:pPr>
            <a:r>
              <a:rPr lang="en-US" altLang="zh-TW" b="1" dirty="0">
                <a:solidFill>
                  <a:srgbClr val="000000"/>
                </a:solidFill>
                <a:latin typeface="Calibri" panose="020F0502020204030204" pitchFamily="34" charset="0"/>
              </a:rPr>
              <a:t>3	</a:t>
            </a:r>
            <a:r>
              <a:rPr lang="en-US" altLang="zh-TW" b="1" i="1" dirty="0">
                <a:solidFill>
                  <a:schemeClr val="accent2">
                    <a:lumMod val="75000"/>
                  </a:schemeClr>
                </a:solidFill>
                <a:latin typeface="Calibri" panose="020F0502020204030204" pitchFamily="34" charset="0"/>
              </a:rPr>
              <a:t>Frank Rossellini</a:t>
            </a:r>
          </a:p>
          <a:p>
            <a:r>
              <a:rPr lang="en-US" altLang="zh-TW" dirty="0">
                <a:solidFill>
                  <a:srgbClr val="000000"/>
                </a:solidFill>
                <a:latin typeface="Calibri" panose="020F0502020204030204" pitchFamily="34" charset="0"/>
              </a:rPr>
              <a:t>When I was a child, my parents always promised to</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take me to Sicily one day. Finally, when they are both</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in their eighties, we have managed to get here. In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this tiny village, we sit down to a dinner with lots of</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aunts, uncles and cousins. Eating together is still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most important part of the day here. After enormous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plates of sausage, pasta, salads and homemade bread,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everyone enjoys telling us stories of the friends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family members who left for New York decades earlier.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It feels great to be here and I think about coming back</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again in the future.</a:t>
            </a:r>
            <a:endParaRPr lang="zh-TW" altLang="en-US" dirty="0">
              <a:solidFill>
                <a:srgbClr val="000000"/>
              </a:solidFill>
              <a:latin typeface="Calibri" panose="020F0502020204030204" pitchFamily="34" charset="0"/>
            </a:endParaRPr>
          </a:p>
        </p:txBody>
      </p:sp>
      <p:pic>
        <p:nvPicPr>
          <p:cNvPr id="10" name="Picture 3"/>
          <p:cNvPicPr>
            <a:picLocks noChangeAspect="1" noChangeArrowheads="1"/>
          </p:cNvPicPr>
          <p:nvPr/>
        </p:nvPicPr>
        <p:blipFill>
          <a:blip r:embed="rId2" cstate="print"/>
          <a:srcRect/>
          <a:stretch>
            <a:fillRect/>
          </a:stretch>
        </p:blipFill>
        <p:spPr bwMode="auto">
          <a:xfrm>
            <a:off x="3999168" y="3480841"/>
            <a:ext cx="4988198" cy="2864435"/>
          </a:xfrm>
          <a:prstGeom prst="rect">
            <a:avLst/>
          </a:prstGeom>
          <a:noFill/>
          <a:ln w="9525">
            <a:noFill/>
            <a:miter lim="800000"/>
            <a:headEnd/>
            <a:tailEnd/>
          </a:ln>
        </p:spPr>
      </p:pic>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ADDF4148-9731-4ADF-956C-895FEBB48DB0}"/>
              </a:ext>
            </a:extLst>
          </p:cNvPr>
          <p:cNvSpPr/>
          <p:nvPr/>
        </p:nvSpPr>
        <p:spPr>
          <a:xfrm>
            <a:off x="304908" y="864340"/>
            <a:ext cx="844906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latin typeface="Calibri" panose="020F0502020204030204" pitchFamily="34" charset="0"/>
                <a:cs typeface="Calibri" panose="020F0502020204030204" pitchFamily="34" charset="0"/>
              </a:rPr>
              <a:t>Look at the photo with the article. Which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these things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 do you think it shows?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275726" y="2975402"/>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answer the questions.</a:t>
            </a:r>
            <a:endParaRPr lang="zh-TW" altLang="en-US" sz="2000" dirty="0">
              <a:latin typeface="Calibri" panose="020F0502020204030204" pitchFamily="34" charset="0"/>
              <a:cs typeface="Calibri" panose="020F0502020204030204" pitchFamily="34" charset="0"/>
            </a:endParaRPr>
          </a:p>
        </p:txBody>
      </p:sp>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xmlns="" id="{B250C6FA-5AF3-4351-AE5D-3A2FC7F53049}"/>
              </a:ext>
            </a:extLst>
          </p:cNvPr>
          <p:cNvSpPr/>
          <p:nvPr/>
        </p:nvSpPr>
        <p:spPr>
          <a:xfrm>
            <a:off x="637467" y="3358865"/>
            <a:ext cx="8116505" cy="1785104"/>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Where are the writers from and what are</a:t>
            </a:r>
            <a:r>
              <a:rPr lang="zh-TW" altLang="en-US" sz="2000" dirty="0">
                <a:latin typeface="Calibri" panose="020F0502020204030204" pitchFamily="34" charset="0"/>
              </a:rPr>
              <a:t> </a:t>
            </a:r>
            <a:r>
              <a:rPr lang="en-US" altLang="zh-TW" sz="2000" dirty="0">
                <a:latin typeface="Calibri" panose="020F0502020204030204" pitchFamily="34" charset="0"/>
              </a:rPr>
              <a:t>their destinations?</a:t>
            </a:r>
          </a:p>
          <a:p>
            <a:pPr marL="360000" indent="-360000">
              <a:spcBef>
                <a:spcPts val="300"/>
              </a:spcBef>
            </a:pPr>
            <a:r>
              <a:rPr lang="en-US" altLang="zh-TW" sz="2000" dirty="0">
                <a:latin typeface="Calibri" panose="020F0502020204030204" pitchFamily="34" charset="0"/>
              </a:rPr>
              <a:t>2 	Which writers haven’t been to these</a:t>
            </a:r>
            <a:r>
              <a:rPr lang="zh-TW" altLang="en-US" sz="2000" dirty="0">
                <a:latin typeface="Calibri" panose="020F0502020204030204" pitchFamily="34" charset="0"/>
              </a:rPr>
              <a:t> </a:t>
            </a:r>
            <a:r>
              <a:rPr lang="en-US" altLang="zh-TW" sz="2000" dirty="0">
                <a:latin typeface="Calibri" panose="020F0502020204030204" pitchFamily="34" charset="0"/>
              </a:rPr>
              <a:t>places before?</a:t>
            </a:r>
          </a:p>
          <a:p>
            <a:pPr marL="360000" indent="-360000">
              <a:spcBef>
                <a:spcPts val="300"/>
              </a:spcBef>
            </a:pPr>
            <a:r>
              <a:rPr lang="en-US" altLang="zh-TW" sz="2000" dirty="0">
                <a:latin typeface="Calibri" panose="020F0502020204030204" pitchFamily="34" charset="0"/>
              </a:rPr>
              <a:t>3 	Which writer has problems with</a:t>
            </a:r>
            <a:r>
              <a:rPr lang="zh-TW" altLang="en-US" sz="2000" dirty="0">
                <a:latin typeface="Calibri" panose="020F0502020204030204" pitchFamily="34" charset="0"/>
              </a:rPr>
              <a:t> </a:t>
            </a:r>
            <a:r>
              <a:rPr lang="en-US" altLang="zh-TW" sz="2000" dirty="0">
                <a:latin typeface="Calibri" panose="020F0502020204030204" pitchFamily="34" charset="0"/>
              </a:rPr>
              <a:t>the language?</a:t>
            </a:r>
          </a:p>
          <a:p>
            <a:pPr marL="360000" indent="-360000">
              <a:spcBef>
                <a:spcPts val="300"/>
              </a:spcBef>
            </a:pPr>
            <a:r>
              <a:rPr lang="en-US" altLang="zh-TW" sz="2000" dirty="0">
                <a:latin typeface="Calibri" panose="020F0502020204030204" pitchFamily="34" charset="0"/>
              </a:rPr>
              <a:t>4 	Which writer travels with his/her parents?</a:t>
            </a:r>
          </a:p>
          <a:p>
            <a:pPr marL="360000" indent="-360000">
              <a:spcBef>
                <a:spcPts val="300"/>
              </a:spcBef>
            </a:pPr>
            <a:r>
              <a:rPr lang="en-US" altLang="zh-TW" sz="2000" dirty="0">
                <a:latin typeface="Calibri" panose="020F0502020204030204" pitchFamily="34" charset="0"/>
              </a:rPr>
              <a:t>5 	Which writer has to change his/her plans?</a:t>
            </a:r>
            <a:r>
              <a:rPr lang="zh-TW" altLang="en-US" sz="2000" dirty="0">
                <a:latin typeface="Calibri" panose="020F0502020204030204" pitchFamily="34" charset="0"/>
              </a:rPr>
              <a:t> </a:t>
            </a:r>
            <a:r>
              <a:rPr lang="en-US" altLang="zh-TW" sz="2000" dirty="0">
                <a:latin typeface="Calibri" panose="020F0502020204030204" pitchFamily="34" charset="0"/>
              </a:rPr>
              <a:t>Why?</a:t>
            </a:r>
          </a:p>
        </p:txBody>
      </p:sp>
      <p:sp>
        <p:nvSpPr>
          <p:cNvPr id="15" name="矩形 14">
            <a:extLst>
              <a:ext uri="{FF2B5EF4-FFF2-40B4-BE49-F238E27FC236}">
                <a16:creationId xmlns:a16="http://schemas.microsoft.com/office/drawing/2014/main" xmlns="" id="{4F8AF148-F4EF-4360-9BE3-E3A359116E94}"/>
              </a:ext>
            </a:extLst>
          </p:cNvPr>
          <p:cNvSpPr/>
          <p:nvPr/>
        </p:nvSpPr>
        <p:spPr>
          <a:xfrm>
            <a:off x="5345723" y="1265398"/>
            <a:ext cx="3728729" cy="2185214"/>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Lucy Chang is from Taiwan originally, but her home is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London; her destination is Taipei</a:t>
            </a:r>
            <a:r>
              <a:rPr lang="zh-TW" altLang="en-US" sz="1700" b="1" dirty="0">
                <a:solidFill>
                  <a:srgbClr val="FF0066"/>
                </a:solidFill>
                <a:latin typeface="Segoe Print" panose="02000600000000000000" pitchFamily="2" charset="0"/>
              </a:rPr>
              <a:t> </a:t>
            </a:r>
            <a:endParaRPr lang="en-US" altLang="zh-TW" sz="1700" b="1" dirty="0">
              <a:solidFill>
                <a:srgbClr val="FF0066"/>
              </a:solidFill>
              <a:latin typeface="Segoe Print" panose="02000600000000000000" pitchFamily="2" charset="0"/>
            </a:endParaRPr>
          </a:p>
          <a:p>
            <a:pPr marL="360363" indent="-360363"/>
            <a:r>
              <a:rPr lang="en-US" altLang="zh-TW" sz="1700" b="1" dirty="0">
                <a:solidFill>
                  <a:srgbClr val="FF0066"/>
                </a:solidFill>
                <a:latin typeface="Segoe Print" panose="02000600000000000000" pitchFamily="2" charset="0"/>
              </a:rPr>
              <a:t>	Liz Mullan is from Canada; her destination is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Belfast</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Frank Rossellini is from New York; his destination is Sicily</a:t>
            </a:r>
          </a:p>
        </p:txBody>
      </p:sp>
      <p:sp>
        <p:nvSpPr>
          <p:cNvPr id="16" name="矩形 15">
            <a:extLst>
              <a:ext uri="{FF2B5EF4-FFF2-40B4-BE49-F238E27FC236}">
                <a16:creationId xmlns:a16="http://schemas.microsoft.com/office/drawing/2014/main" xmlns="" id="{86A78EF7-2F45-4EEE-8CBC-0EC3CDFDF09E}"/>
              </a:ext>
            </a:extLst>
          </p:cNvPr>
          <p:cNvSpPr/>
          <p:nvPr/>
        </p:nvSpPr>
        <p:spPr>
          <a:xfrm>
            <a:off x="650299" y="5138208"/>
            <a:ext cx="8424153" cy="113877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2 	Lucy Chang and Frank Rossellini</a:t>
            </a:r>
          </a:p>
          <a:p>
            <a:pPr marL="360363" indent="-360363"/>
            <a:r>
              <a:rPr lang="en-US" altLang="zh-TW" sz="1700" b="1" dirty="0">
                <a:solidFill>
                  <a:srgbClr val="FF0066"/>
                </a:solidFill>
                <a:latin typeface="Segoe Print" panose="02000600000000000000" pitchFamily="2" charset="0"/>
              </a:rPr>
              <a:t>3 	Lucy Chang</a:t>
            </a:r>
          </a:p>
          <a:p>
            <a:pPr marL="360363" indent="-360363"/>
            <a:r>
              <a:rPr lang="en-US" altLang="zh-TW" sz="1700" b="1" dirty="0">
                <a:solidFill>
                  <a:srgbClr val="FF0066"/>
                </a:solidFill>
                <a:latin typeface="Segoe Print" panose="02000600000000000000" pitchFamily="2" charset="0"/>
              </a:rPr>
              <a:t>4 	Frank Rossellini</a:t>
            </a:r>
          </a:p>
          <a:p>
            <a:pPr marL="360363" indent="-360363"/>
            <a:r>
              <a:rPr lang="en-US" altLang="zh-TW" sz="1700" b="1" dirty="0">
                <a:solidFill>
                  <a:srgbClr val="FF0066"/>
                </a:solidFill>
                <a:latin typeface="Segoe Print" panose="02000600000000000000" pitchFamily="2" charset="0"/>
              </a:rPr>
              <a:t>5 	Liz </a:t>
            </a:r>
            <a:r>
              <a:rPr lang="en-US" altLang="zh-TW" sz="1700" b="1" dirty="0" err="1">
                <a:solidFill>
                  <a:srgbClr val="FF0066"/>
                </a:solidFill>
                <a:latin typeface="Segoe Print" panose="02000600000000000000" pitchFamily="2" charset="0"/>
              </a:rPr>
              <a:t>Mullan</a:t>
            </a:r>
            <a:r>
              <a:rPr lang="en-US" altLang="zh-TW" sz="1700" b="1" dirty="0">
                <a:solidFill>
                  <a:srgbClr val="FF0066"/>
                </a:solidFill>
                <a:latin typeface="Segoe Print" panose="02000600000000000000" pitchFamily="2" charset="0"/>
              </a:rPr>
              <a:t> (she planned to walk along the coast but it</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was raining hard)</a:t>
            </a:r>
          </a:p>
        </p:txBody>
      </p:sp>
      <p:sp>
        <p:nvSpPr>
          <p:cNvPr id="14" name="矩形 13">
            <a:extLst>
              <a:ext uri="{FF2B5EF4-FFF2-40B4-BE49-F238E27FC236}">
                <a16:creationId xmlns:a16="http://schemas.microsoft.com/office/drawing/2014/main" xmlns="" id="{7F5FFBD5-A7FF-41AA-A864-6B5C18854EC4}"/>
              </a:ext>
            </a:extLst>
          </p:cNvPr>
          <p:cNvSpPr/>
          <p:nvPr/>
        </p:nvSpPr>
        <p:spPr>
          <a:xfrm>
            <a:off x="650299" y="1563098"/>
            <a:ext cx="8143741"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coastline</a:t>
            </a:r>
          </a:p>
          <a:p>
            <a:pPr marL="360000" indent="-360000">
              <a:spcBef>
                <a:spcPts val="300"/>
              </a:spcBef>
            </a:pPr>
            <a:r>
              <a:rPr lang="en-US" altLang="zh-TW" sz="2000" dirty="0">
                <a:latin typeface="Calibri" panose="020F0502020204030204" pitchFamily="34" charset="0"/>
              </a:rPr>
              <a:t>b 	a market</a:t>
            </a:r>
          </a:p>
          <a:p>
            <a:pPr marL="360000" indent="-360000">
              <a:spcBef>
                <a:spcPts val="300"/>
              </a:spcBef>
            </a:pPr>
            <a:r>
              <a:rPr lang="en-US" altLang="zh-TW" sz="2000" dirty="0">
                <a:latin typeface="Calibri" panose="020F0502020204030204" pitchFamily="34" charset="0"/>
              </a:rPr>
              <a:t>c 	a village</a:t>
            </a:r>
            <a:endParaRPr lang="zh-TW" altLang="en-US" sz="2000" dirty="0">
              <a:latin typeface="Calibri" panose="020F0502020204030204" pitchFamily="34" charset="0"/>
            </a:endParaRPr>
          </a:p>
        </p:txBody>
      </p:sp>
      <p:sp>
        <p:nvSpPr>
          <p:cNvPr id="17" name="矩形: 圓角 5">
            <a:extLst>
              <a:ext uri="{FF2B5EF4-FFF2-40B4-BE49-F238E27FC236}">
                <a16:creationId xmlns:a16="http://schemas.microsoft.com/office/drawing/2014/main" xmlns="" id="{85156C8D-897B-4A8B-8587-EFB449E474E6}"/>
              </a:ext>
            </a:extLst>
          </p:cNvPr>
          <p:cNvSpPr/>
          <p:nvPr/>
        </p:nvSpPr>
        <p:spPr>
          <a:xfrm>
            <a:off x="658955" y="1964764"/>
            <a:ext cx="30292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 name="圖片 1">
            <a:extLst>
              <a:ext uri="{FF2B5EF4-FFF2-40B4-BE49-F238E27FC236}">
                <a16:creationId xmlns:a16="http://schemas.microsoft.com/office/drawing/2014/main" xmlns="" id="{96AF7AD1-395F-4195-943A-78FC2178A3EB}"/>
              </a:ext>
            </a:extLst>
          </p:cNvPr>
          <p:cNvPicPr>
            <a:picLocks noChangeAspect="1"/>
          </p:cNvPicPr>
          <p:nvPr/>
        </p:nvPicPr>
        <p:blipFill>
          <a:blip r:embed="rId2" cstate="print"/>
          <a:stretch>
            <a:fillRect/>
          </a:stretch>
        </p:blipFill>
        <p:spPr>
          <a:xfrm>
            <a:off x="2517416" y="1290880"/>
            <a:ext cx="2712169" cy="1588343"/>
          </a:xfrm>
          <a:prstGeom prst="rect">
            <a:avLst/>
          </a:prstGeom>
        </p:spPr>
      </p:pic>
      <p:sp>
        <p:nvSpPr>
          <p:cNvPr id="4" name="手繪多邊形: 圖案 3">
            <a:extLst>
              <a:ext uri="{FF2B5EF4-FFF2-40B4-BE49-F238E27FC236}">
                <a16:creationId xmlns:a16="http://schemas.microsoft.com/office/drawing/2014/main" xmlns="" id="{771D1122-0941-4576-AD52-2665D67B40CF}"/>
              </a:ext>
            </a:extLst>
          </p:cNvPr>
          <p:cNvSpPr/>
          <p:nvPr/>
        </p:nvSpPr>
        <p:spPr>
          <a:xfrm>
            <a:off x="7438580" y="3375512"/>
            <a:ext cx="509666" cy="171279"/>
          </a:xfrm>
          <a:custGeom>
            <a:avLst/>
            <a:gdLst>
              <a:gd name="connsiteX0" fmla="*/ 816429 w 1193779"/>
              <a:gd name="connsiteY0" fmla="*/ 0 h 511629"/>
              <a:gd name="connsiteX1" fmla="*/ 1153886 w 1193779"/>
              <a:gd name="connsiteY1" fmla="*/ 359229 h 511629"/>
              <a:gd name="connsiteX2" fmla="*/ 0 w 1193779"/>
              <a:gd name="connsiteY2" fmla="*/ 511629 h 511629"/>
            </a:gdLst>
            <a:ahLst/>
            <a:cxnLst>
              <a:cxn ang="0">
                <a:pos x="connsiteX0" y="connsiteY0"/>
              </a:cxn>
              <a:cxn ang="0">
                <a:pos x="connsiteX1" y="connsiteY1"/>
              </a:cxn>
              <a:cxn ang="0">
                <a:pos x="connsiteX2" y="connsiteY2"/>
              </a:cxn>
            </a:cxnLst>
            <a:rect l="l" t="t" r="r" b="b"/>
            <a:pathLst>
              <a:path w="1193779" h="511629">
                <a:moveTo>
                  <a:pt x="816429" y="0"/>
                </a:moveTo>
                <a:cubicBezTo>
                  <a:pt x="1053193" y="136979"/>
                  <a:pt x="1289957" y="273958"/>
                  <a:pt x="1153886" y="359229"/>
                </a:cubicBezTo>
                <a:cubicBezTo>
                  <a:pt x="1017815" y="444500"/>
                  <a:pt x="508907" y="478064"/>
                  <a:pt x="0" y="511629"/>
                </a:cubicBezTo>
              </a:path>
            </a:pathLst>
          </a:custGeom>
          <a:noFill/>
          <a:ln w="19050">
            <a:solidFill>
              <a:srgbClr val="FF0066"/>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animEffect transition="in" filter="wipe(left)">
                                      <p:cBhvr>
                                        <p:cTn id="25" dur="500"/>
                                        <p:tgtEl>
                                          <p:spTgt spid="1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xEl>
                                              <p:pRg st="2" end="2"/>
                                            </p:txEl>
                                          </p:spTgt>
                                        </p:tgtEl>
                                        <p:attrNameLst>
                                          <p:attrName>style.visibility</p:attrName>
                                        </p:attrNameLst>
                                      </p:cBhvr>
                                      <p:to>
                                        <p:strVal val="visible"/>
                                      </p:to>
                                    </p:set>
                                    <p:animEffect transition="in" filter="wipe(left)">
                                      <p:cBhvr>
                                        <p:cTn id="30" dur="500"/>
                                        <p:tgtEl>
                                          <p:spTgt spid="1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left)">
                                      <p:cBhvr>
                                        <p:cTn id="35"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91F616D3-5631-4CD1-9ECD-79398BB7862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activities in Exercise 2 did the three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writers do?</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xmlns="" id="{4F8AF148-F4EF-4360-9BE3-E3A359116E94}"/>
              </a:ext>
            </a:extLst>
          </p:cNvPr>
          <p:cNvSpPr/>
          <p:nvPr/>
        </p:nvSpPr>
        <p:spPr>
          <a:xfrm>
            <a:off x="674924" y="811503"/>
            <a:ext cx="8119118" cy="218521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Lucy Chang: 3 having new experiences (also, arguably, 2</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going sightseeing, as she visits a famous night market)</a:t>
            </a:r>
            <a:r>
              <a:rPr lang="zh-TW" altLang="en-US" b="1" dirty="0">
                <a:solidFill>
                  <a:srgbClr val="FF0066"/>
                </a:solidFill>
                <a:latin typeface="Segoe Print" panose="02000600000000000000" pitchFamily="2" charset="0"/>
              </a:rPr>
              <a:t> </a:t>
            </a:r>
            <a:endParaRPr lang="en-US" altLang="zh-TW" b="1" dirty="0">
              <a:solidFill>
                <a:srgbClr val="FF0066"/>
              </a:solidFill>
              <a:latin typeface="Segoe Print" panose="02000600000000000000" pitchFamily="2" charset="0"/>
            </a:endParaRPr>
          </a:p>
          <a:p>
            <a:pPr>
              <a:spcBef>
                <a:spcPts val="600"/>
              </a:spcBef>
            </a:pPr>
            <a:r>
              <a:rPr lang="en-US" altLang="zh-TW" b="1" dirty="0">
                <a:solidFill>
                  <a:srgbClr val="FF0066"/>
                </a:solidFill>
                <a:latin typeface="Segoe Print" panose="02000600000000000000" pitchFamily="2" charset="0"/>
              </a:rPr>
              <a:t>Liz </a:t>
            </a:r>
            <a:r>
              <a:rPr lang="en-US" altLang="zh-TW" b="1" dirty="0" err="1">
                <a:solidFill>
                  <a:srgbClr val="FF0066"/>
                </a:solidFill>
                <a:latin typeface="Segoe Print" panose="02000600000000000000" pitchFamily="2" charset="0"/>
              </a:rPr>
              <a:t>Mullan</a:t>
            </a:r>
            <a:r>
              <a:rPr lang="en-US" altLang="zh-TW" b="1" dirty="0">
                <a:solidFill>
                  <a:srgbClr val="FF0066"/>
                </a:solidFill>
                <a:latin typeface="Segoe Print" panose="02000600000000000000" pitchFamily="2" charset="0"/>
              </a:rPr>
              <a:t>: 2 going sightseeing, as they go to the Giant’s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Causeway; 1 taking it easy – they decide to find a cafe and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hot food; (students may say 4 being active – but, although</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they plan a walk, they don’t actually do it)</a:t>
            </a:r>
            <a:r>
              <a:rPr lang="zh-TW" altLang="en-US" b="1" dirty="0">
                <a:solidFill>
                  <a:srgbClr val="FF0066"/>
                </a:solidFill>
                <a:latin typeface="Segoe Print" panose="02000600000000000000" pitchFamily="2" charset="0"/>
              </a:rPr>
              <a:t> </a:t>
            </a:r>
            <a:endParaRPr lang="en-US" altLang="zh-TW" b="1" dirty="0">
              <a:solidFill>
                <a:srgbClr val="FF0066"/>
              </a:solidFill>
              <a:latin typeface="Segoe Print" panose="02000600000000000000" pitchFamily="2" charset="0"/>
            </a:endParaRPr>
          </a:p>
          <a:p>
            <a:pPr>
              <a:spcBef>
                <a:spcPts val="600"/>
              </a:spcBef>
            </a:pPr>
            <a:r>
              <a:rPr lang="en-US" altLang="zh-TW" b="1" dirty="0">
                <a:solidFill>
                  <a:srgbClr val="FF0066"/>
                </a:solidFill>
                <a:latin typeface="Segoe Print" panose="02000600000000000000" pitchFamily="2" charset="0"/>
              </a:rPr>
              <a:t>Frank Rossellini: 6 spending time with family; (also, 1</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taking it easy)</a:t>
            </a:r>
          </a:p>
        </p:txBody>
      </p:sp>
    </p:spTree>
    <p:extLst>
      <p:ext uri="{BB962C8B-B14F-4D97-AF65-F5344CB8AC3E}">
        <p14:creationId xmlns:p14="http://schemas.microsoft.com/office/powerpoint/2010/main" xmlns=""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484622" y="1481643"/>
            <a:ext cx="5186701" cy="2813169"/>
          </a:xfrm>
          <a:prstGeom prst="rect">
            <a:avLst/>
          </a:prstGeom>
          <a:noFill/>
          <a:ln w="9525">
            <a:noFill/>
            <a:miter lim="800000"/>
            <a:headEnd/>
            <a:tailEnd/>
          </a:ln>
        </p:spPr>
      </p:pic>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44141" cy="1077218"/>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verb patterns: </a:t>
            </a:r>
            <a:r>
              <a:rPr lang="en-US" altLang="zh-TW" sz="3200" b="1" i="1" dirty="0">
                <a:solidFill>
                  <a:schemeClr val="tx1">
                    <a:lumMod val="65000"/>
                    <a:lumOff val="35000"/>
                  </a:schemeClr>
                </a:solidFill>
                <a:latin typeface="Calibri" panose="020F0502020204030204" pitchFamily="34" charset="0"/>
              </a:rPr>
              <a:t>-</a:t>
            </a:r>
            <a:r>
              <a:rPr lang="en-US" altLang="zh-TW" sz="3200" b="1" i="1" dirty="0" err="1">
                <a:solidFill>
                  <a:schemeClr val="tx1">
                    <a:lumMod val="65000"/>
                    <a:lumOff val="35000"/>
                  </a:schemeClr>
                </a:solidFill>
                <a:latin typeface="Calibri" panose="020F0502020204030204" pitchFamily="34" charset="0"/>
              </a:rPr>
              <a:t>ing</a:t>
            </a:r>
            <a:r>
              <a:rPr lang="zh-TW" altLang="en-US" sz="3200" b="1" i="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form and </a:t>
            </a:r>
            <a:r>
              <a:rPr lang="en-US" altLang="zh-TW" sz="3200" b="1" i="1" dirty="0">
                <a:solidFill>
                  <a:schemeClr val="tx1">
                    <a:lumMod val="65000"/>
                    <a:lumOff val="35000"/>
                  </a:schemeClr>
                </a:solidFill>
                <a:latin typeface="Calibri" panose="020F0502020204030204" pitchFamily="34" charset="0"/>
              </a:rPr>
              <a:t>to</a:t>
            </a:r>
            <a:r>
              <a:rPr lang="en-US" altLang="zh-TW" sz="3200" b="1" dirty="0">
                <a:solidFill>
                  <a:schemeClr val="tx1">
                    <a:lumMod val="65000"/>
                    <a:lumOff val="35000"/>
                  </a:schemeClr>
                </a:solidFill>
                <a:latin typeface="Calibri" panose="020F0502020204030204" pitchFamily="34" charset="0"/>
              </a:rPr>
              <a:t> + infinitive</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xmlns="" id="{1A7A4EDC-3178-42F2-BB6C-6A29C9AE1A9F}"/>
              </a:ext>
            </a:extLst>
          </p:cNvPr>
          <p:cNvPicPr>
            <a:picLocks noChangeAspect="1"/>
          </p:cNvPicPr>
          <p:nvPr/>
        </p:nvPicPr>
        <p:blipFill rotWithShape="1">
          <a:blip r:embed="rId4" cstate="print"/>
          <a:srcRect l="31588" t="31573" r="31433" b="31745"/>
          <a:stretch/>
        </p:blipFill>
        <p:spPr>
          <a:xfrm>
            <a:off x="5395804" y="4004941"/>
            <a:ext cx="235900" cy="234000"/>
          </a:xfrm>
          <a:prstGeom prst="rect">
            <a:avLst/>
          </a:prstGeom>
        </p:spPr>
      </p:pic>
    </p:spTree>
    <p:extLst>
      <p:ext uri="{BB962C8B-B14F-4D97-AF65-F5344CB8AC3E}">
        <p14:creationId xmlns:p14="http://schemas.microsoft.com/office/powerpoint/2010/main" xmlns="" val="424026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tabLst>
                <a:tab pos="360363" algn="l"/>
              </a:tabLst>
            </a:pPr>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Choose the correct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option to complete these sentences. Then find an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example of each use in the article.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77536" y="1102578"/>
            <a:ext cx="8116505" cy="1400383"/>
          </a:xfrm>
          <a:prstGeom prst="rect">
            <a:avLst/>
          </a:prstGeom>
        </p:spPr>
        <p:txBody>
          <a:bodyPr wrap="square">
            <a:spAutoFit/>
          </a:bodyPr>
          <a:lstStyle/>
          <a:p>
            <a:pPr marL="360363" indent="-360363">
              <a:tabLst>
                <a:tab pos="363538" algn="l"/>
              </a:tabLst>
            </a:pPr>
            <a:r>
              <a:rPr lang="en-US" altLang="zh-TW" sz="2000" dirty="0">
                <a:latin typeface="Calibri" panose="020F0502020204030204" pitchFamily="34" charset="0"/>
              </a:rPr>
              <a:t>1 	We use the </a:t>
            </a:r>
            <a:r>
              <a:rPr lang="en-US" altLang="zh-TW" sz="2000" i="1" dirty="0">
                <a:latin typeface="Calibri" panose="020F0502020204030204" pitchFamily="34" charset="0"/>
              </a:rPr>
              <a:t>-</a:t>
            </a:r>
            <a:r>
              <a:rPr lang="en-US" altLang="zh-TW" sz="2000" i="1" dirty="0" err="1">
                <a:latin typeface="Calibri" panose="020F0502020204030204" pitchFamily="34" charset="0"/>
              </a:rPr>
              <a:t>ing</a:t>
            </a:r>
            <a:r>
              <a:rPr lang="en-US" altLang="zh-TW" sz="2000" i="1" dirty="0">
                <a:latin typeface="Calibri" panose="020F0502020204030204" pitchFamily="34" charset="0"/>
              </a:rPr>
              <a:t> </a:t>
            </a:r>
            <a:r>
              <a:rPr lang="en-US" altLang="zh-TW" sz="2000" dirty="0">
                <a:latin typeface="Calibri" panose="020F0502020204030204" pitchFamily="34" charset="0"/>
              </a:rPr>
              <a:t>form of the verb after certain</a:t>
            </a:r>
            <a:r>
              <a:rPr lang="zh-TW" altLang="en-US" sz="2000" dirty="0">
                <a:latin typeface="Calibri" panose="020F0502020204030204" pitchFamily="34" charset="0"/>
              </a:rPr>
              <a:t> </a:t>
            </a:r>
            <a:r>
              <a:rPr lang="en-US" altLang="zh-TW" sz="2000" dirty="0">
                <a:latin typeface="Calibri" panose="020F0502020204030204" pitchFamily="34" charset="0"/>
              </a:rPr>
              <a:t>verbs, as the subject of a sentence and after</a:t>
            </a:r>
            <a:r>
              <a:rPr lang="zh-TW" altLang="en-US" sz="2000" dirty="0">
                <a:latin typeface="Calibri" panose="020F0502020204030204" pitchFamily="34" charset="0"/>
              </a:rPr>
              <a:t> </a:t>
            </a:r>
            <a:r>
              <a:rPr lang="en-US" altLang="zh-TW" sz="2000" i="1" dirty="0">
                <a:latin typeface="Calibri" panose="020F0502020204030204" pitchFamily="34" charset="0"/>
              </a:rPr>
              <a:t>adjectives / prepositions</a:t>
            </a:r>
            <a:r>
              <a:rPr lang="en-US" altLang="zh-TW" sz="2000" dirty="0">
                <a:latin typeface="Calibri" panose="020F0502020204030204" pitchFamily="34" charset="0"/>
              </a:rPr>
              <a:t>.</a:t>
            </a:r>
          </a:p>
          <a:p>
            <a:pPr marL="360363" indent="-360363">
              <a:spcBef>
                <a:spcPts val="600"/>
              </a:spcBef>
              <a:tabLst>
                <a:tab pos="363538" algn="l"/>
              </a:tabLst>
            </a:pPr>
            <a:r>
              <a:rPr lang="en-US" altLang="zh-TW" sz="2000" dirty="0">
                <a:latin typeface="Calibri" panose="020F0502020204030204" pitchFamily="34" charset="0"/>
              </a:rPr>
              <a:t>2 	We use </a:t>
            </a:r>
            <a:r>
              <a:rPr lang="en-US" altLang="zh-TW" sz="2000" i="1" dirty="0">
                <a:latin typeface="Calibri" panose="020F0502020204030204" pitchFamily="34" charset="0"/>
              </a:rPr>
              <a:t>to +</a:t>
            </a:r>
            <a:r>
              <a:rPr lang="en-US" altLang="zh-TW" sz="2000" dirty="0">
                <a:latin typeface="Calibri" panose="020F0502020204030204" pitchFamily="34" charset="0"/>
              </a:rPr>
              <a:t> infinitive form of the verb after</a:t>
            </a:r>
            <a:r>
              <a:rPr lang="zh-TW" altLang="en-US" sz="2000" dirty="0">
                <a:latin typeface="Calibri" panose="020F0502020204030204" pitchFamily="34" charset="0"/>
              </a:rPr>
              <a:t> </a:t>
            </a:r>
            <a:r>
              <a:rPr lang="en-US" altLang="zh-TW" sz="2000" dirty="0">
                <a:latin typeface="Calibri" panose="020F0502020204030204" pitchFamily="34" charset="0"/>
              </a:rPr>
              <a:t>certain verbs and after </a:t>
            </a:r>
            <a:r>
              <a:rPr lang="en-US" altLang="zh-TW" sz="2000" i="1" dirty="0">
                <a:latin typeface="Calibri" panose="020F0502020204030204" pitchFamily="34" charset="0"/>
              </a:rPr>
              <a:t>adjectives / prepositions</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1" name="矩形: 圓角 37">
            <a:extLst>
              <a:ext uri="{FF2B5EF4-FFF2-40B4-BE49-F238E27FC236}">
                <a16:creationId xmlns:a16="http://schemas.microsoft.com/office/drawing/2014/main" xmlns="" id="{F4C0DD3C-8A22-4B21-A2EB-99E91128B711}"/>
              </a:ext>
            </a:extLst>
          </p:cNvPr>
          <p:cNvSpPr/>
          <p:nvPr/>
        </p:nvSpPr>
        <p:spPr>
          <a:xfrm>
            <a:off x="4305646" y="1493231"/>
            <a:ext cx="137548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2" name="矩形: 圓角 37">
            <a:extLst>
              <a:ext uri="{FF2B5EF4-FFF2-40B4-BE49-F238E27FC236}">
                <a16:creationId xmlns:a16="http://schemas.microsoft.com/office/drawing/2014/main" xmlns="" id="{F4C0DD3C-8A22-4B21-A2EB-99E91128B711}"/>
              </a:ext>
            </a:extLst>
          </p:cNvPr>
          <p:cNvSpPr/>
          <p:nvPr/>
        </p:nvSpPr>
        <p:spPr>
          <a:xfrm>
            <a:off x="1086789" y="2162162"/>
            <a:ext cx="10979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12">
            <a:extLst>
              <a:ext uri="{FF2B5EF4-FFF2-40B4-BE49-F238E27FC236}">
                <a16:creationId xmlns:a16="http://schemas.microsoft.com/office/drawing/2014/main" xmlns="" id="{40637E60-9EBC-476F-AD69-FCB1ED10D85B}"/>
              </a:ext>
            </a:extLst>
          </p:cNvPr>
          <p:cNvSpPr/>
          <p:nvPr/>
        </p:nvSpPr>
        <p:spPr>
          <a:xfrm>
            <a:off x="677536" y="2748668"/>
            <a:ext cx="8200889" cy="2616101"/>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Examples of </a:t>
            </a:r>
            <a:r>
              <a:rPr lang="en-US" altLang="zh-TW" b="1" i="1" dirty="0">
                <a:solidFill>
                  <a:srgbClr val="FF0066"/>
                </a:solidFill>
                <a:latin typeface="Segoe Print" panose="02000600000000000000" pitchFamily="2" charset="0"/>
              </a:rPr>
              <a:t>-</a:t>
            </a:r>
            <a:r>
              <a:rPr lang="en-US" altLang="zh-TW" b="1" i="1" dirty="0" err="1">
                <a:solidFill>
                  <a:srgbClr val="FF0066"/>
                </a:solidFill>
                <a:latin typeface="Segoe Print" panose="02000600000000000000" pitchFamily="2" charset="0"/>
              </a:rPr>
              <a:t>ing</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form in the article after certain verbs:</a:t>
            </a:r>
            <a:r>
              <a:rPr lang="zh-TW" altLang="en-US"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imagine sailing, enjoys telling</a:t>
            </a:r>
          </a:p>
          <a:p>
            <a:pPr marL="360363" indent="-360363">
              <a:spcBef>
                <a:spcPts val="600"/>
              </a:spcBef>
            </a:pPr>
            <a:r>
              <a:rPr lang="en-US" altLang="zh-TW" b="1" dirty="0">
                <a:solidFill>
                  <a:srgbClr val="FF0066"/>
                </a:solidFill>
                <a:latin typeface="Segoe Print" panose="02000600000000000000" pitchFamily="2" charset="0"/>
              </a:rPr>
              <a:t>as the subject of a sentence: </a:t>
            </a:r>
            <a:r>
              <a:rPr lang="en-US" altLang="zh-TW" b="1" i="1" dirty="0">
                <a:solidFill>
                  <a:srgbClr val="FF0066"/>
                </a:solidFill>
                <a:latin typeface="Segoe Print" panose="02000600000000000000" pitchFamily="2" charset="0"/>
              </a:rPr>
              <a:t>Arriving, Eating together</a:t>
            </a:r>
          </a:p>
          <a:p>
            <a:pPr>
              <a:spcBef>
                <a:spcPts val="600"/>
              </a:spcBef>
            </a:pPr>
            <a:r>
              <a:rPr lang="en-US" altLang="zh-TW" b="1" dirty="0">
                <a:solidFill>
                  <a:srgbClr val="FF0066"/>
                </a:solidFill>
                <a:latin typeface="Segoe Print" panose="02000600000000000000" pitchFamily="2" charset="0"/>
              </a:rPr>
              <a:t>after prepositions: </a:t>
            </a:r>
            <a:r>
              <a:rPr lang="en-US" altLang="zh-TW" b="1" i="1" dirty="0">
                <a:solidFill>
                  <a:srgbClr val="FF0066"/>
                </a:solidFill>
                <a:latin typeface="Segoe Print" panose="02000600000000000000" pitchFamily="2" charset="0"/>
              </a:rPr>
              <a:t>good at reading, in spite of being,</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think about coming back</a:t>
            </a:r>
          </a:p>
          <a:p>
            <a:pPr>
              <a:spcBef>
                <a:spcPts val="600"/>
              </a:spcBef>
            </a:pPr>
            <a:r>
              <a:rPr lang="en-US" altLang="zh-TW" b="1" dirty="0">
                <a:solidFill>
                  <a:srgbClr val="FF0066"/>
                </a:solidFill>
                <a:latin typeface="Segoe Print" panose="02000600000000000000" pitchFamily="2" charset="0"/>
              </a:rPr>
              <a:t>Examples of </a:t>
            </a:r>
            <a:r>
              <a:rPr lang="en-US" altLang="zh-TW" b="1" i="1" dirty="0">
                <a:solidFill>
                  <a:srgbClr val="FF0066"/>
                </a:solidFill>
                <a:latin typeface="Segoe Print" panose="02000600000000000000" pitchFamily="2" charset="0"/>
              </a:rPr>
              <a:t>to</a:t>
            </a:r>
            <a:r>
              <a:rPr lang="en-US" altLang="zh-TW" b="1" dirty="0">
                <a:solidFill>
                  <a:srgbClr val="FF0066"/>
                </a:solidFill>
                <a:latin typeface="Segoe Print" panose="02000600000000000000" pitchFamily="2" charset="0"/>
              </a:rPr>
              <a:t> + infinitive after certain verbs: </a:t>
            </a:r>
            <a:r>
              <a:rPr lang="en-US" altLang="zh-TW" b="1" i="1" dirty="0">
                <a:solidFill>
                  <a:srgbClr val="FF0066"/>
                </a:solidFill>
                <a:latin typeface="Segoe Print" panose="02000600000000000000" pitchFamily="2" charset="0"/>
              </a:rPr>
              <a:t>learned to</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say, planned to walk, decide to find, promised to take,</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managed to get</a:t>
            </a:r>
          </a:p>
          <a:p>
            <a:pPr marL="360363" indent="-360363">
              <a:spcBef>
                <a:spcPts val="600"/>
              </a:spcBef>
            </a:pPr>
            <a:r>
              <a:rPr lang="en-US" altLang="zh-TW" b="1" dirty="0">
                <a:solidFill>
                  <a:srgbClr val="FF0066"/>
                </a:solidFill>
                <a:latin typeface="Segoe Print" panose="02000600000000000000" pitchFamily="2" charset="0"/>
              </a:rPr>
              <a:t>after adjectives: </a:t>
            </a:r>
            <a:r>
              <a:rPr lang="en-US" altLang="zh-TW" b="1" i="1" dirty="0">
                <a:solidFill>
                  <a:srgbClr val="FF0066"/>
                </a:solidFill>
                <a:latin typeface="Segoe Print" panose="02000600000000000000" pitchFamily="2" charset="0"/>
              </a:rPr>
              <a:t>embarrassed to speak, great to be</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0470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Each option in these sentences is grammatically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possible but one option isn’t true, according to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article. Which one?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77536" y="1102578"/>
            <a:ext cx="8116505"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Lucy Chang </a:t>
            </a:r>
            <a:r>
              <a:rPr lang="en-US" altLang="zh-TW" sz="2000" i="1" dirty="0">
                <a:latin typeface="Calibri" panose="020F0502020204030204" pitchFamily="34" charset="0"/>
              </a:rPr>
              <a:t>described / finished / mentioned </a:t>
            </a:r>
            <a:r>
              <a:rPr lang="en-US" altLang="zh-TW" sz="2000" dirty="0">
                <a:latin typeface="Calibri" panose="020F0502020204030204" pitchFamily="34" charset="0"/>
              </a:rPr>
              <a:t>going</a:t>
            </a:r>
            <a:r>
              <a:rPr lang="zh-TW" altLang="en-US" sz="2000" dirty="0">
                <a:latin typeface="Calibri" panose="020F0502020204030204" pitchFamily="34" charset="0"/>
              </a:rPr>
              <a:t> </a:t>
            </a:r>
            <a:r>
              <a:rPr lang="en-US" altLang="zh-TW" sz="2000" dirty="0">
                <a:latin typeface="Calibri" panose="020F0502020204030204" pitchFamily="34" charset="0"/>
              </a:rPr>
              <a:t>to the market.</a:t>
            </a:r>
          </a:p>
          <a:p>
            <a:pPr marL="363538" indent="-363538">
              <a:spcBef>
                <a:spcPts val="600"/>
              </a:spcBef>
            </a:pPr>
            <a:r>
              <a:rPr lang="en-US" altLang="zh-TW" sz="2000" dirty="0">
                <a:latin typeface="Calibri" panose="020F0502020204030204" pitchFamily="34" charset="0"/>
              </a:rPr>
              <a:t>2 	Lucy Chang </a:t>
            </a:r>
            <a:r>
              <a:rPr lang="en-US" altLang="zh-TW" sz="2000" i="1" dirty="0">
                <a:latin typeface="Calibri" panose="020F0502020204030204" pitchFamily="34" charset="0"/>
              </a:rPr>
              <a:t>needs / manages / wants </a:t>
            </a:r>
            <a:r>
              <a:rPr lang="en-US" altLang="zh-TW" sz="2000" dirty="0">
                <a:latin typeface="Calibri" panose="020F0502020204030204" pitchFamily="34" charset="0"/>
              </a:rPr>
              <a:t>to speak</a:t>
            </a:r>
            <a:r>
              <a:rPr lang="zh-TW" altLang="en-US" sz="2000" dirty="0">
                <a:latin typeface="Calibri" panose="020F0502020204030204" pitchFamily="34" charset="0"/>
              </a:rPr>
              <a:t> </a:t>
            </a:r>
            <a:r>
              <a:rPr lang="en-US" altLang="zh-TW" sz="2000" dirty="0">
                <a:latin typeface="Calibri" panose="020F0502020204030204" pitchFamily="34" charset="0"/>
              </a:rPr>
              <a:t>Chinese.</a:t>
            </a:r>
          </a:p>
          <a:p>
            <a:pPr marL="363538" indent="-363538">
              <a:spcBef>
                <a:spcPts val="600"/>
              </a:spcBef>
            </a:pPr>
            <a:r>
              <a:rPr lang="en-US" altLang="zh-TW" sz="2000" dirty="0">
                <a:latin typeface="Calibri" panose="020F0502020204030204" pitchFamily="34" charset="0"/>
              </a:rPr>
              <a:t>3 	Liz </a:t>
            </a:r>
            <a:r>
              <a:rPr lang="en-US" altLang="zh-TW" sz="2000" dirty="0" err="1">
                <a:latin typeface="Calibri" panose="020F0502020204030204" pitchFamily="34" charset="0"/>
              </a:rPr>
              <a:t>Mullan</a:t>
            </a:r>
            <a:r>
              <a:rPr lang="en-US" altLang="zh-TW" sz="2000" dirty="0">
                <a:latin typeface="Calibri" panose="020F0502020204030204" pitchFamily="34" charset="0"/>
              </a:rPr>
              <a:t> </a:t>
            </a:r>
            <a:r>
              <a:rPr lang="en-US" altLang="zh-TW" sz="2000" i="1" dirty="0">
                <a:latin typeface="Calibri" panose="020F0502020204030204" pitchFamily="34" charset="0"/>
              </a:rPr>
              <a:t>adores / avoids / loves </a:t>
            </a:r>
            <a:r>
              <a:rPr lang="en-US" altLang="zh-TW" sz="2000" dirty="0">
                <a:latin typeface="Calibri" panose="020F0502020204030204" pitchFamily="34" charset="0"/>
              </a:rPr>
              <a:t>going to</a:t>
            </a:r>
            <a:r>
              <a:rPr lang="zh-TW" altLang="en-US" sz="2000" dirty="0">
                <a:latin typeface="Calibri" panose="020F0502020204030204" pitchFamily="34" charset="0"/>
              </a:rPr>
              <a:t> </a:t>
            </a:r>
            <a:r>
              <a:rPr lang="en-US" altLang="zh-TW" sz="2000" dirty="0">
                <a:latin typeface="Calibri" panose="020F0502020204030204" pitchFamily="34" charset="0"/>
              </a:rPr>
              <a:t>Ireland.</a:t>
            </a:r>
          </a:p>
          <a:p>
            <a:pPr marL="363538" indent="-363538">
              <a:spcBef>
                <a:spcPts val="600"/>
              </a:spcBef>
            </a:pPr>
            <a:r>
              <a:rPr lang="en-US" altLang="zh-TW" sz="2000" dirty="0">
                <a:latin typeface="Calibri" panose="020F0502020204030204" pitchFamily="34" charset="0"/>
              </a:rPr>
              <a:t>4 	Liz </a:t>
            </a:r>
            <a:r>
              <a:rPr lang="en-US" altLang="zh-TW" sz="2000" dirty="0" err="1">
                <a:latin typeface="Calibri" panose="020F0502020204030204" pitchFamily="34" charset="0"/>
              </a:rPr>
              <a:t>Mullan</a:t>
            </a:r>
            <a:r>
              <a:rPr lang="en-US" altLang="zh-TW" sz="2000" dirty="0">
                <a:latin typeface="Calibri" panose="020F0502020204030204" pitchFamily="34" charset="0"/>
              </a:rPr>
              <a:t> </a:t>
            </a:r>
            <a:r>
              <a:rPr lang="en-US" altLang="zh-TW" sz="2000" i="1" dirty="0">
                <a:latin typeface="Calibri" panose="020F0502020204030204" pitchFamily="34" charset="0"/>
              </a:rPr>
              <a:t>expected / intended / threatened </a:t>
            </a:r>
            <a:r>
              <a:rPr lang="en-US" altLang="zh-TW" sz="2000" dirty="0">
                <a:latin typeface="Calibri" panose="020F0502020204030204" pitchFamily="34" charset="0"/>
              </a:rPr>
              <a:t>to</a:t>
            </a:r>
            <a:r>
              <a:rPr lang="zh-TW" altLang="en-US" sz="2000" dirty="0">
                <a:latin typeface="Calibri" panose="020F0502020204030204" pitchFamily="34" charset="0"/>
              </a:rPr>
              <a:t> </a:t>
            </a:r>
            <a:r>
              <a:rPr lang="en-US" altLang="zh-TW" sz="2000" dirty="0">
                <a:latin typeface="Calibri" panose="020F0502020204030204" pitchFamily="34" charset="0"/>
              </a:rPr>
              <a:t>walk along the coast.</a:t>
            </a:r>
          </a:p>
          <a:p>
            <a:pPr marL="363538" indent="-363538">
              <a:spcBef>
                <a:spcPts val="600"/>
              </a:spcBef>
            </a:pPr>
            <a:r>
              <a:rPr lang="en-US" altLang="zh-TW" sz="2000" dirty="0">
                <a:latin typeface="Calibri" panose="020F0502020204030204" pitchFamily="34" charset="0"/>
              </a:rPr>
              <a:t>5 	Frank Rossellini’s parents </a:t>
            </a:r>
            <a:r>
              <a:rPr lang="en-US" altLang="zh-TW" sz="2000" i="1" dirty="0">
                <a:latin typeface="Calibri" panose="020F0502020204030204" pitchFamily="34" charset="0"/>
              </a:rPr>
              <a:t>planned / refused /</a:t>
            </a:r>
            <a:r>
              <a:rPr lang="zh-TW" altLang="en-US" sz="2000" i="1" dirty="0">
                <a:latin typeface="Calibri" panose="020F0502020204030204" pitchFamily="34" charset="0"/>
              </a:rPr>
              <a:t> </a:t>
            </a:r>
            <a:r>
              <a:rPr lang="en-US" altLang="zh-TW" sz="2000" i="1" dirty="0">
                <a:latin typeface="Calibri" panose="020F0502020204030204" pitchFamily="34" charset="0"/>
              </a:rPr>
              <a:t>wanted </a:t>
            </a:r>
            <a:r>
              <a:rPr lang="en-US" altLang="zh-TW" sz="2000" dirty="0">
                <a:latin typeface="Calibri" panose="020F0502020204030204" pitchFamily="34" charset="0"/>
              </a:rPr>
              <a:t>to travel to Sicily.</a:t>
            </a:r>
          </a:p>
          <a:p>
            <a:pPr marL="363538" indent="-363538">
              <a:spcBef>
                <a:spcPts val="600"/>
              </a:spcBef>
            </a:pPr>
            <a:r>
              <a:rPr lang="en-US" altLang="zh-TW" sz="2000" dirty="0">
                <a:latin typeface="Calibri" panose="020F0502020204030204" pitchFamily="34" charset="0"/>
              </a:rPr>
              <a:t>6 	Frank Rossellini </a:t>
            </a:r>
            <a:r>
              <a:rPr lang="en-US" altLang="zh-TW" sz="2000" i="1" dirty="0">
                <a:latin typeface="Calibri" panose="020F0502020204030204" pitchFamily="34" charset="0"/>
              </a:rPr>
              <a:t>fails / hopes / intends </a:t>
            </a:r>
            <a:r>
              <a:rPr lang="en-US" altLang="zh-TW" sz="2000" dirty="0">
                <a:latin typeface="Calibri" panose="020F0502020204030204" pitchFamily="34" charset="0"/>
              </a:rPr>
              <a:t>to return to</a:t>
            </a:r>
            <a:r>
              <a:rPr lang="zh-TW" altLang="en-US" sz="2000" dirty="0">
                <a:latin typeface="Calibri" panose="020F0502020204030204" pitchFamily="34" charset="0"/>
              </a:rPr>
              <a:t> </a:t>
            </a:r>
            <a:r>
              <a:rPr lang="en-US" altLang="zh-TW" sz="2000" dirty="0">
                <a:latin typeface="Calibri" panose="020F0502020204030204" pitchFamily="34" charset="0"/>
              </a:rPr>
              <a:t>the village.</a:t>
            </a:r>
            <a:endParaRPr lang="zh-TW" altLang="en-US" sz="2000" dirty="0">
              <a:latin typeface="Calibri" panose="020F0502020204030204" pitchFamily="34" charset="0"/>
            </a:endParaRPr>
          </a:p>
        </p:txBody>
      </p:sp>
      <p:sp>
        <p:nvSpPr>
          <p:cNvPr id="18" name="矩形: 圓角 38">
            <a:extLst>
              <a:ext uri="{FF2B5EF4-FFF2-40B4-BE49-F238E27FC236}">
                <a16:creationId xmlns:a16="http://schemas.microsoft.com/office/drawing/2014/main" xmlns="" id="{E9AC8929-92DD-434A-84D9-FCF8D79D8F16}"/>
              </a:ext>
            </a:extLst>
          </p:cNvPr>
          <p:cNvSpPr/>
          <p:nvPr/>
        </p:nvSpPr>
        <p:spPr>
          <a:xfrm>
            <a:off x="3476327" y="1176293"/>
            <a:ext cx="93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38">
            <a:extLst>
              <a:ext uri="{FF2B5EF4-FFF2-40B4-BE49-F238E27FC236}">
                <a16:creationId xmlns:a16="http://schemas.microsoft.com/office/drawing/2014/main" xmlns="" id="{E9AC8929-92DD-434A-84D9-FCF8D79D8F16}"/>
              </a:ext>
            </a:extLst>
          </p:cNvPr>
          <p:cNvSpPr/>
          <p:nvPr/>
        </p:nvSpPr>
        <p:spPr>
          <a:xfrm>
            <a:off x="3137606" y="1565400"/>
            <a:ext cx="100637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圓角 38">
            <a:extLst>
              <a:ext uri="{FF2B5EF4-FFF2-40B4-BE49-F238E27FC236}">
                <a16:creationId xmlns:a16="http://schemas.microsoft.com/office/drawing/2014/main" xmlns="" id="{E9AC8929-92DD-434A-84D9-FCF8D79D8F16}"/>
              </a:ext>
            </a:extLst>
          </p:cNvPr>
          <p:cNvSpPr/>
          <p:nvPr/>
        </p:nvSpPr>
        <p:spPr>
          <a:xfrm>
            <a:off x="3088967" y="1925323"/>
            <a:ext cx="78264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2" name="矩形: 圓角 38">
            <a:extLst>
              <a:ext uri="{FF2B5EF4-FFF2-40B4-BE49-F238E27FC236}">
                <a16:creationId xmlns:a16="http://schemas.microsoft.com/office/drawing/2014/main" xmlns="" id="{E9AC8929-92DD-434A-84D9-FCF8D79D8F16}"/>
              </a:ext>
            </a:extLst>
          </p:cNvPr>
          <p:cNvSpPr/>
          <p:nvPr/>
        </p:nvSpPr>
        <p:spPr>
          <a:xfrm>
            <a:off x="4415918" y="2312434"/>
            <a:ext cx="124956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3" name="矩形: 圓角 38">
            <a:extLst>
              <a:ext uri="{FF2B5EF4-FFF2-40B4-BE49-F238E27FC236}">
                <a16:creationId xmlns:a16="http://schemas.microsoft.com/office/drawing/2014/main" xmlns="" id="{E9AC8929-92DD-434A-84D9-FCF8D79D8F16}"/>
              </a:ext>
            </a:extLst>
          </p:cNvPr>
          <p:cNvSpPr/>
          <p:nvPr/>
        </p:nvSpPr>
        <p:spPr>
          <a:xfrm>
            <a:off x="2727297" y="3073187"/>
            <a:ext cx="54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38">
            <a:extLst>
              <a:ext uri="{FF2B5EF4-FFF2-40B4-BE49-F238E27FC236}">
                <a16:creationId xmlns:a16="http://schemas.microsoft.com/office/drawing/2014/main" xmlns="" id="{F9BDB122-B437-4601-8882-EEFBF47B3F46}"/>
              </a:ext>
            </a:extLst>
          </p:cNvPr>
          <p:cNvSpPr/>
          <p:nvPr/>
        </p:nvSpPr>
        <p:spPr>
          <a:xfrm>
            <a:off x="4777338" y="2685695"/>
            <a:ext cx="86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sentences. Then work in pairs. Tell your partner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sentences you agree with.</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77536" y="1102578"/>
            <a:ext cx="8116505"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t>
            </a:r>
            <a:r>
              <a:rPr lang="en-US" altLang="zh-TW" sz="2000" i="1" dirty="0">
                <a:latin typeface="Calibri" panose="020F0502020204030204" pitchFamily="34" charset="0"/>
              </a:rPr>
              <a:t>Travelling / To travel </a:t>
            </a:r>
            <a:r>
              <a:rPr lang="en-US" altLang="zh-TW" sz="2000" dirty="0">
                <a:latin typeface="Calibri" panose="020F0502020204030204" pitchFamily="34" charset="0"/>
              </a:rPr>
              <a:t>by train is usually pleasant.</a:t>
            </a:r>
          </a:p>
          <a:p>
            <a:pPr marL="363538" indent="-363538">
              <a:spcBef>
                <a:spcPts val="600"/>
              </a:spcBef>
            </a:pPr>
            <a:r>
              <a:rPr lang="en-US" altLang="zh-TW" sz="2000" dirty="0">
                <a:latin typeface="Calibri" panose="020F0502020204030204" pitchFamily="34" charset="0"/>
              </a:rPr>
              <a:t>2 	Good hotels are easy </a:t>
            </a:r>
            <a:r>
              <a:rPr lang="en-US" altLang="zh-TW" sz="2000" i="1" dirty="0">
                <a:latin typeface="Calibri" panose="020F0502020204030204" pitchFamily="34" charset="0"/>
              </a:rPr>
              <a:t>finding / to find</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a:t>
            </a:r>
            <a:r>
              <a:rPr lang="en-US" altLang="zh-TW" sz="2000" i="1" dirty="0">
                <a:latin typeface="Calibri" panose="020F0502020204030204" pitchFamily="34" charset="0"/>
              </a:rPr>
              <a:t>Cycling / To cycle </a:t>
            </a:r>
            <a:r>
              <a:rPr lang="en-US" altLang="zh-TW" sz="2000" dirty="0">
                <a:latin typeface="Calibri" panose="020F0502020204030204" pitchFamily="34" charset="0"/>
              </a:rPr>
              <a:t>can be a good way of seeing a</a:t>
            </a:r>
            <a:r>
              <a:rPr lang="zh-TW" altLang="en-US" sz="2000" dirty="0">
                <a:latin typeface="Calibri" panose="020F0502020204030204" pitchFamily="34" charset="0"/>
              </a:rPr>
              <a:t> </a:t>
            </a:r>
            <a:r>
              <a:rPr lang="en-US" altLang="zh-TW" sz="2000" dirty="0">
                <a:latin typeface="Calibri" panose="020F0502020204030204" pitchFamily="34" charset="0"/>
              </a:rPr>
              <a:t>new city.</a:t>
            </a:r>
          </a:p>
          <a:p>
            <a:pPr marL="363538" indent="-363538">
              <a:spcBef>
                <a:spcPts val="600"/>
              </a:spcBef>
            </a:pPr>
            <a:r>
              <a:rPr lang="en-US" altLang="zh-TW" sz="2000" dirty="0">
                <a:latin typeface="Calibri" panose="020F0502020204030204" pitchFamily="34" charset="0"/>
              </a:rPr>
              <a:t>4 	</a:t>
            </a:r>
            <a:r>
              <a:rPr lang="en-US" altLang="zh-TW" sz="2000" i="1" dirty="0">
                <a:latin typeface="Calibri" panose="020F0502020204030204" pitchFamily="34" charset="0"/>
              </a:rPr>
              <a:t>Sleeping / To sleep </a:t>
            </a:r>
            <a:r>
              <a:rPr lang="en-US" altLang="zh-TW" sz="2000" dirty="0">
                <a:latin typeface="Calibri" panose="020F0502020204030204" pitchFamily="34" charset="0"/>
              </a:rPr>
              <a:t>on a plane can be difficult.</a:t>
            </a:r>
          </a:p>
          <a:p>
            <a:pPr marL="363538" indent="-363538">
              <a:spcBef>
                <a:spcPts val="600"/>
              </a:spcBef>
            </a:pPr>
            <a:r>
              <a:rPr lang="en-US" altLang="zh-TW" sz="2000" dirty="0">
                <a:latin typeface="Calibri" panose="020F0502020204030204" pitchFamily="34" charset="0"/>
              </a:rPr>
              <a:t>5 	Some hotels are too expensive </a:t>
            </a:r>
            <a:r>
              <a:rPr lang="en-US" altLang="zh-TW" sz="2000" i="1" dirty="0">
                <a:latin typeface="Calibri" panose="020F0502020204030204" pitchFamily="34" charset="0"/>
              </a:rPr>
              <a:t>staying /</a:t>
            </a:r>
            <a:r>
              <a:rPr lang="zh-TW" altLang="en-US" sz="2000" i="1" dirty="0">
                <a:latin typeface="Calibri" panose="020F0502020204030204" pitchFamily="34" charset="0"/>
              </a:rPr>
              <a:t> </a:t>
            </a:r>
            <a:r>
              <a:rPr lang="en-US" altLang="zh-TW" sz="2000" i="1" dirty="0">
                <a:latin typeface="Calibri" panose="020F0502020204030204" pitchFamily="34" charset="0"/>
              </a:rPr>
              <a:t>to stay </a:t>
            </a:r>
            <a:r>
              <a:rPr lang="en-US" altLang="zh-TW" sz="2000" dirty="0">
                <a:latin typeface="Calibri" panose="020F0502020204030204" pitchFamily="34" charset="0"/>
              </a:rPr>
              <a:t>in.</a:t>
            </a:r>
          </a:p>
          <a:p>
            <a:pPr marL="363538" indent="-363538">
              <a:spcBef>
                <a:spcPts val="600"/>
              </a:spcBef>
            </a:pPr>
            <a:r>
              <a:rPr lang="en-US" altLang="zh-TW" sz="2000" dirty="0">
                <a:latin typeface="Calibri" panose="020F0502020204030204" pitchFamily="34" charset="0"/>
              </a:rPr>
              <a:t>6 	I’m interested in </a:t>
            </a:r>
            <a:r>
              <a:rPr lang="en-US" altLang="zh-TW" sz="2000" i="1" dirty="0">
                <a:latin typeface="Calibri" panose="020F0502020204030204" pitchFamily="34" charset="0"/>
              </a:rPr>
              <a:t>trying / to try </a:t>
            </a:r>
            <a:r>
              <a:rPr lang="en-US" altLang="zh-TW" sz="2000" dirty="0">
                <a:latin typeface="Calibri" panose="020F0502020204030204" pitchFamily="34" charset="0"/>
              </a:rPr>
              <a:t>new things</a:t>
            </a:r>
            <a:r>
              <a:rPr lang="zh-TW" altLang="en-US" sz="2000" dirty="0">
                <a:latin typeface="Calibri" panose="020F0502020204030204" pitchFamily="34" charset="0"/>
              </a:rPr>
              <a:t> </a:t>
            </a:r>
            <a:r>
              <a:rPr lang="en-US" altLang="zh-TW" sz="2000" dirty="0">
                <a:latin typeface="Calibri" panose="020F0502020204030204" pitchFamily="34" charset="0"/>
              </a:rPr>
              <a:t>on holiday.</a:t>
            </a:r>
          </a:p>
          <a:p>
            <a:pPr marL="363538" indent="-363538">
              <a:spcBef>
                <a:spcPts val="600"/>
              </a:spcBef>
            </a:pPr>
            <a:r>
              <a:rPr lang="en-US" altLang="zh-TW" sz="2000" dirty="0">
                <a:latin typeface="Calibri" panose="020F0502020204030204" pitchFamily="34" charset="0"/>
              </a:rPr>
              <a:t>7 	</a:t>
            </a:r>
            <a:r>
              <a:rPr lang="en-US" altLang="zh-TW" sz="2000" i="1" dirty="0">
                <a:latin typeface="Calibri" panose="020F0502020204030204" pitchFamily="34" charset="0"/>
              </a:rPr>
              <a:t>Going / To go </a:t>
            </a:r>
            <a:r>
              <a:rPr lang="en-US" altLang="zh-TW" sz="2000" dirty="0">
                <a:latin typeface="Calibri" panose="020F0502020204030204" pitchFamily="34" charset="0"/>
              </a:rPr>
              <a:t>on holiday with friends is</a:t>
            </a:r>
            <a:r>
              <a:rPr lang="zh-TW" altLang="en-US" sz="2000" dirty="0">
                <a:latin typeface="Calibri" panose="020F0502020204030204" pitchFamily="34" charset="0"/>
              </a:rPr>
              <a:t> </a:t>
            </a:r>
            <a:r>
              <a:rPr lang="en-US" altLang="zh-TW" sz="2000" dirty="0">
                <a:latin typeface="Calibri" panose="020F0502020204030204" pitchFamily="34" charset="0"/>
              </a:rPr>
              <a:t>always fun.</a:t>
            </a:r>
          </a:p>
          <a:p>
            <a:pPr marL="363538" indent="-363538">
              <a:spcBef>
                <a:spcPts val="600"/>
              </a:spcBef>
            </a:pPr>
            <a:r>
              <a:rPr lang="en-US" altLang="zh-TW" sz="2000" dirty="0">
                <a:latin typeface="Calibri" panose="020F0502020204030204" pitchFamily="34" charset="0"/>
              </a:rPr>
              <a:t>8	I get fed up with </a:t>
            </a:r>
            <a:r>
              <a:rPr lang="en-US" altLang="zh-TW" sz="2000" i="1" dirty="0">
                <a:latin typeface="Calibri" panose="020F0502020204030204" pitchFamily="34" charset="0"/>
              </a:rPr>
              <a:t>spending / to spend </a:t>
            </a:r>
            <a:r>
              <a:rPr lang="en-US" altLang="zh-TW" sz="2000" dirty="0">
                <a:latin typeface="Calibri" panose="020F0502020204030204" pitchFamily="34" charset="0"/>
              </a:rPr>
              <a:t>every day</a:t>
            </a:r>
            <a:r>
              <a:rPr lang="zh-TW" altLang="en-US" sz="2000" dirty="0">
                <a:latin typeface="Calibri" panose="020F0502020204030204" pitchFamily="34" charset="0"/>
              </a:rPr>
              <a:t> </a:t>
            </a:r>
            <a:r>
              <a:rPr lang="en-US" altLang="zh-TW" sz="2000" dirty="0">
                <a:latin typeface="Calibri" panose="020F0502020204030204" pitchFamily="34" charset="0"/>
              </a:rPr>
              <a:t>on the beach.</a:t>
            </a:r>
            <a:endParaRPr lang="zh-TW" altLang="en-US" sz="2000" dirty="0">
              <a:latin typeface="Calibri" panose="020F0502020204030204" pitchFamily="34" charset="0"/>
            </a:endParaRPr>
          </a:p>
        </p:txBody>
      </p:sp>
      <p:sp>
        <p:nvSpPr>
          <p:cNvPr id="12" name="矩形: 圓角 38">
            <a:extLst>
              <a:ext uri="{FF2B5EF4-FFF2-40B4-BE49-F238E27FC236}">
                <a16:creationId xmlns:a16="http://schemas.microsoft.com/office/drawing/2014/main" xmlns="" id="{E9AC8929-92DD-434A-84D9-FCF8D79D8F16}"/>
              </a:ext>
            </a:extLst>
          </p:cNvPr>
          <p:cNvSpPr/>
          <p:nvPr/>
        </p:nvSpPr>
        <p:spPr>
          <a:xfrm>
            <a:off x="1114251" y="1166565"/>
            <a:ext cx="109392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圓角 38">
            <a:extLst>
              <a:ext uri="{FF2B5EF4-FFF2-40B4-BE49-F238E27FC236}">
                <a16:creationId xmlns:a16="http://schemas.microsoft.com/office/drawing/2014/main" xmlns="" id="{E9AC8929-92DD-434A-84D9-FCF8D79D8F16}"/>
              </a:ext>
            </a:extLst>
          </p:cNvPr>
          <p:cNvSpPr/>
          <p:nvPr/>
        </p:nvSpPr>
        <p:spPr>
          <a:xfrm>
            <a:off x="4237080" y="1547940"/>
            <a:ext cx="79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圓角 38">
            <a:extLst>
              <a:ext uri="{FF2B5EF4-FFF2-40B4-BE49-F238E27FC236}">
                <a16:creationId xmlns:a16="http://schemas.microsoft.com/office/drawing/2014/main" xmlns="" id="{E9AC8929-92DD-434A-84D9-FCF8D79D8F16}"/>
              </a:ext>
            </a:extLst>
          </p:cNvPr>
          <p:cNvSpPr/>
          <p:nvPr/>
        </p:nvSpPr>
        <p:spPr>
          <a:xfrm>
            <a:off x="1106768" y="1931060"/>
            <a:ext cx="82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圓角 38">
            <a:extLst>
              <a:ext uri="{FF2B5EF4-FFF2-40B4-BE49-F238E27FC236}">
                <a16:creationId xmlns:a16="http://schemas.microsoft.com/office/drawing/2014/main" xmlns="" id="{E9AC8929-92DD-434A-84D9-FCF8D79D8F16}"/>
              </a:ext>
            </a:extLst>
          </p:cNvPr>
          <p:cNvSpPr/>
          <p:nvPr/>
        </p:nvSpPr>
        <p:spPr>
          <a:xfrm>
            <a:off x="1073595" y="2314430"/>
            <a:ext cx="97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6" name="矩形: 圓角 38">
            <a:extLst>
              <a:ext uri="{FF2B5EF4-FFF2-40B4-BE49-F238E27FC236}">
                <a16:creationId xmlns:a16="http://schemas.microsoft.com/office/drawing/2014/main" xmlns="" id="{E9AC8929-92DD-434A-84D9-FCF8D79D8F16}"/>
              </a:ext>
            </a:extLst>
          </p:cNvPr>
          <p:cNvSpPr/>
          <p:nvPr/>
        </p:nvSpPr>
        <p:spPr>
          <a:xfrm>
            <a:off x="5258484" y="2703536"/>
            <a:ext cx="75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38">
            <a:extLst>
              <a:ext uri="{FF2B5EF4-FFF2-40B4-BE49-F238E27FC236}">
                <a16:creationId xmlns:a16="http://schemas.microsoft.com/office/drawing/2014/main" xmlns="" id="{E9AC8929-92DD-434A-84D9-FCF8D79D8F16}"/>
              </a:ext>
            </a:extLst>
          </p:cNvPr>
          <p:cNvSpPr/>
          <p:nvPr/>
        </p:nvSpPr>
        <p:spPr>
          <a:xfrm>
            <a:off x="2797136" y="3090647"/>
            <a:ext cx="74373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4" name="矩形: 圓角 38">
            <a:extLst>
              <a:ext uri="{FF2B5EF4-FFF2-40B4-BE49-F238E27FC236}">
                <a16:creationId xmlns:a16="http://schemas.microsoft.com/office/drawing/2014/main" xmlns="" id="{E9AC8929-92DD-434A-84D9-FCF8D79D8F16}"/>
              </a:ext>
            </a:extLst>
          </p:cNvPr>
          <p:cNvSpPr/>
          <p:nvPr/>
        </p:nvSpPr>
        <p:spPr>
          <a:xfrm>
            <a:off x="1085068" y="3442838"/>
            <a:ext cx="7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5" name="矩形: 圓角 38">
            <a:extLst>
              <a:ext uri="{FF2B5EF4-FFF2-40B4-BE49-F238E27FC236}">
                <a16:creationId xmlns:a16="http://schemas.microsoft.com/office/drawing/2014/main" xmlns="" id="{E9AC8929-92DD-434A-84D9-FCF8D79D8F16}"/>
              </a:ext>
            </a:extLst>
          </p:cNvPr>
          <p:cNvSpPr/>
          <p:nvPr/>
        </p:nvSpPr>
        <p:spPr>
          <a:xfrm>
            <a:off x="2832305" y="3847409"/>
            <a:ext cx="100637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6" name="矩形 25">
            <a:extLst>
              <a:ext uri="{FF2B5EF4-FFF2-40B4-BE49-F238E27FC236}">
                <a16:creationId xmlns:a16="http://schemas.microsoft.com/office/drawing/2014/main" xmlns="" id="{86A78EF7-2F45-4EEE-8CBC-0EC3CDFDF09E}"/>
              </a:ext>
            </a:extLst>
          </p:cNvPr>
          <p:cNvSpPr/>
          <p:nvPr/>
        </p:nvSpPr>
        <p:spPr>
          <a:xfrm>
            <a:off x="1348154" y="4208616"/>
            <a:ext cx="6178061" cy="2185214"/>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(subject of the sentence)</a:t>
            </a:r>
          </a:p>
          <a:p>
            <a:pPr marL="360363" indent="-360363"/>
            <a:r>
              <a:rPr lang="en-US" altLang="zh-TW" sz="1700" b="1" dirty="0">
                <a:solidFill>
                  <a:srgbClr val="FF0066"/>
                </a:solidFill>
                <a:latin typeface="Segoe Print" panose="02000600000000000000" pitchFamily="2" charset="0"/>
              </a:rPr>
              <a:t>2 	(after an adjective)</a:t>
            </a:r>
          </a:p>
          <a:p>
            <a:pPr marL="360363" indent="-360363"/>
            <a:r>
              <a:rPr lang="en-US" altLang="zh-TW" sz="1700" b="1" dirty="0">
                <a:solidFill>
                  <a:srgbClr val="FF0066"/>
                </a:solidFill>
                <a:latin typeface="Segoe Print" panose="02000600000000000000" pitchFamily="2" charset="0"/>
              </a:rPr>
              <a:t>3 	(subject of the sentence)</a:t>
            </a:r>
          </a:p>
          <a:p>
            <a:pPr marL="360363" indent="-360363"/>
            <a:r>
              <a:rPr lang="en-US" altLang="zh-TW" sz="1700" b="1" dirty="0">
                <a:solidFill>
                  <a:srgbClr val="FF0066"/>
                </a:solidFill>
                <a:latin typeface="Segoe Print" panose="02000600000000000000" pitchFamily="2" charset="0"/>
              </a:rPr>
              <a:t>4 	(subject of the sentence)</a:t>
            </a:r>
          </a:p>
          <a:p>
            <a:pPr marL="360363" indent="-360363"/>
            <a:r>
              <a:rPr lang="en-US" altLang="zh-TW" sz="1700" b="1" dirty="0">
                <a:solidFill>
                  <a:srgbClr val="FF0066"/>
                </a:solidFill>
                <a:latin typeface="Segoe Print" panose="02000600000000000000" pitchFamily="2" charset="0"/>
              </a:rPr>
              <a:t>5 	(after an adjective)</a:t>
            </a:r>
          </a:p>
          <a:p>
            <a:pPr marL="360363" indent="-360363"/>
            <a:r>
              <a:rPr lang="en-US" altLang="zh-TW" sz="1700" b="1" dirty="0">
                <a:solidFill>
                  <a:srgbClr val="FF0066"/>
                </a:solidFill>
                <a:latin typeface="Segoe Print" panose="02000600000000000000" pitchFamily="2" charset="0"/>
              </a:rPr>
              <a:t>6 	(after a preposition)</a:t>
            </a:r>
          </a:p>
          <a:p>
            <a:pPr marL="360363" indent="-360363"/>
            <a:r>
              <a:rPr lang="en-US" altLang="zh-TW" sz="1700" b="1" dirty="0">
                <a:solidFill>
                  <a:srgbClr val="FF0066"/>
                </a:solidFill>
                <a:latin typeface="Segoe Print" panose="02000600000000000000" pitchFamily="2" charset="0"/>
              </a:rPr>
              <a:t>7 	(subject of the sentence)</a:t>
            </a:r>
          </a:p>
          <a:p>
            <a:pPr marL="360363" indent="-360363"/>
            <a:r>
              <a:rPr lang="en-US" altLang="zh-TW" sz="1700" b="1" dirty="0">
                <a:solidFill>
                  <a:srgbClr val="FF0066"/>
                </a:solidFill>
                <a:latin typeface="Segoe Print" panose="02000600000000000000" pitchFamily="2" charset="0"/>
              </a:rPr>
              <a:t>8 	(after a preposition; </a:t>
            </a:r>
            <a:r>
              <a:rPr lang="en-US" altLang="zh-TW" sz="1700" b="1" i="1" dirty="0">
                <a:solidFill>
                  <a:srgbClr val="FF0066"/>
                </a:solidFill>
                <a:latin typeface="Segoe Print" panose="02000600000000000000" pitchFamily="2" charset="0"/>
              </a:rPr>
              <a:t>fed up with </a:t>
            </a:r>
            <a:r>
              <a:rPr lang="en-US" altLang="zh-TW" sz="1700" b="1" dirty="0">
                <a:solidFill>
                  <a:srgbClr val="FF0066"/>
                </a:solidFill>
                <a:latin typeface="Segoe Print" panose="02000600000000000000" pitchFamily="2" charset="0"/>
              </a:rPr>
              <a:t>= bored with)</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wipe(left)">
                                      <p:cBhvr>
                                        <p:cTn id="11" dur="500"/>
                                        <p:tgtEl>
                                          <p:spTgt spid="2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wipe(left)">
                                      <p:cBhvr>
                                        <p:cTn id="20" dur="500"/>
                                        <p:tgtEl>
                                          <p:spTgt spid="2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6">
                                            <p:txEl>
                                              <p:pRg st="2" end="2"/>
                                            </p:txEl>
                                          </p:spTgt>
                                        </p:tgtEl>
                                        <p:attrNameLst>
                                          <p:attrName>style.visibility</p:attrName>
                                        </p:attrNameLst>
                                      </p:cBhvr>
                                      <p:to>
                                        <p:strVal val="visible"/>
                                      </p:to>
                                    </p:set>
                                    <p:animEffect transition="in" filter="wipe(left)">
                                      <p:cBhvr>
                                        <p:cTn id="29" dur="500"/>
                                        <p:tgtEl>
                                          <p:spTgt spid="2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6">
                                            <p:txEl>
                                              <p:pRg st="3" end="3"/>
                                            </p:txEl>
                                          </p:spTgt>
                                        </p:tgtEl>
                                        <p:attrNameLst>
                                          <p:attrName>style.visibility</p:attrName>
                                        </p:attrNameLst>
                                      </p:cBhvr>
                                      <p:to>
                                        <p:strVal val="visible"/>
                                      </p:to>
                                    </p:set>
                                    <p:animEffect transition="in" filter="wipe(left)">
                                      <p:cBhvr>
                                        <p:cTn id="38" dur="500"/>
                                        <p:tgtEl>
                                          <p:spTgt spid="2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6">
                                            <p:txEl>
                                              <p:pRg st="4" end="4"/>
                                            </p:txEl>
                                          </p:spTgt>
                                        </p:tgtEl>
                                        <p:attrNameLst>
                                          <p:attrName>style.visibility</p:attrName>
                                        </p:attrNameLst>
                                      </p:cBhvr>
                                      <p:to>
                                        <p:strVal val="visible"/>
                                      </p:to>
                                    </p:set>
                                    <p:animEffect transition="in" filter="wipe(left)">
                                      <p:cBhvr>
                                        <p:cTn id="47" dur="500"/>
                                        <p:tgtEl>
                                          <p:spTgt spid="2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6">
                                            <p:txEl>
                                              <p:pRg st="5" end="5"/>
                                            </p:txEl>
                                          </p:spTgt>
                                        </p:tgtEl>
                                        <p:attrNameLst>
                                          <p:attrName>style.visibility</p:attrName>
                                        </p:attrNameLst>
                                      </p:cBhvr>
                                      <p:to>
                                        <p:strVal val="visible"/>
                                      </p:to>
                                    </p:set>
                                    <p:animEffect transition="in" filter="wipe(left)">
                                      <p:cBhvr>
                                        <p:cTn id="56" dur="500"/>
                                        <p:tgtEl>
                                          <p:spTgt spid="26">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6">
                                            <p:txEl>
                                              <p:pRg st="6" end="6"/>
                                            </p:txEl>
                                          </p:spTgt>
                                        </p:tgtEl>
                                        <p:attrNameLst>
                                          <p:attrName>style.visibility</p:attrName>
                                        </p:attrNameLst>
                                      </p:cBhvr>
                                      <p:to>
                                        <p:strVal val="visible"/>
                                      </p:to>
                                    </p:set>
                                    <p:animEffect transition="in" filter="wipe(left)">
                                      <p:cBhvr>
                                        <p:cTn id="65" dur="500"/>
                                        <p:tgtEl>
                                          <p:spTgt spid="26">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26">
                                            <p:txEl>
                                              <p:pRg st="7" end="7"/>
                                            </p:txEl>
                                          </p:spTgt>
                                        </p:tgtEl>
                                        <p:attrNameLst>
                                          <p:attrName>style.visibility</p:attrName>
                                        </p:attrNameLst>
                                      </p:cBhvr>
                                      <p:to>
                                        <p:strVal val="visible"/>
                                      </p:to>
                                    </p:set>
                                    <p:animEffect transition="in" filter="wipe(left)">
                                      <p:cBhvr>
                                        <p:cTn id="74" dur="500"/>
                                        <p:tgtEl>
                                          <p:spTgt spid="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4" grpId="0" animBg="1"/>
      <p:bldP spid="25" grpId="0" animBg="1"/>
      <p:bldP spid="2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conversation with the </a:t>
            </a:r>
            <a:r>
              <a:rPr lang="en-US" altLang="zh-TW" sz="2000" i="1" dirty="0">
                <a:latin typeface="Calibri" panose="020F0502020204030204" pitchFamily="34" charset="0"/>
                <a:cs typeface="Calibri" panose="020F0502020204030204" pitchFamily="34" charset="0"/>
              </a:rPr>
              <a:t>-</a:t>
            </a:r>
            <a:r>
              <a:rPr lang="en-US" altLang="zh-TW" sz="2000" i="1" dirty="0" err="1">
                <a:latin typeface="Calibri" panose="020F0502020204030204" pitchFamily="34" charset="0"/>
                <a:cs typeface="Calibri" panose="020F0502020204030204" pitchFamily="34" charset="0"/>
              </a:rPr>
              <a:t>ing</a:t>
            </a:r>
            <a:r>
              <a:rPr lang="zh-TW" altLang="en-US"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form and </a:t>
            </a:r>
            <a:r>
              <a:rPr lang="en-US" altLang="zh-TW" sz="2000" i="1" dirty="0">
                <a:latin typeface="Calibri" panose="020F0502020204030204" pitchFamily="34" charset="0"/>
                <a:cs typeface="Calibri" panose="020F0502020204030204" pitchFamily="34" charset="0"/>
              </a:rPr>
              <a:t>to</a:t>
            </a:r>
            <a:r>
              <a:rPr lang="en-US" altLang="zh-TW" sz="2000" dirty="0">
                <a:latin typeface="Calibri" panose="020F0502020204030204" pitchFamily="34" charset="0"/>
                <a:cs typeface="Calibri" panose="020F0502020204030204" pitchFamily="34" charset="0"/>
              </a:rPr>
              <a:t> + infinitive form of the verbs. Then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and check.</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77536" y="1132536"/>
            <a:ext cx="8220279" cy="5001369"/>
          </a:xfrm>
          <a:prstGeom prst="rect">
            <a:avLst/>
          </a:prstGeom>
        </p:spPr>
        <p:txBody>
          <a:bodyPr wrap="square">
            <a:spAutoFit/>
          </a:bodyPr>
          <a:lstStyle/>
          <a:p>
            <a:pPr marL="719138" indent="-719138">
              <a:spcBef>
                <a:spcPts val="200"/>
              </a:spcBef>
            </a:pPr>
            <a:r>
              <a:rPr lang="en-US" altLang="zh-TW" sz="1900" dirty="0">
                <a:latin typeface="Calibri" panose="020F0502020204030204" pitchFamily="34" charset="0"/>
              </a:rPr>
              <a:t>Rose: 	Hi there, I’m Rose.</a:t>
            </a:r>
          </a:p>
          <a:p>
            <a:pPr marL="719138" indent="-719138">
              <a:spcBef>
                <a:spcPts val="200"/>
              </a:spcBef>
            </a:pPr>
            <a:r>
              <a:rPr lang="en-US" altLang="zh-TW" sz="1900" dirty="0">
                <a:latin typeface="Calibri" panose="020F0502020204030204" pitchFamily="34" charset="0"/>
              </a:rPr>
              <a:t>Matt: 	Hi, I’m Matt.</a:t>
            </a:r>
          </a:p>
          <a:p>
            <a:pPr marL="719138" indent="-719138">
              <a:spcBef>
                <a:spcPts val="200"/>
              </a:spcBef>
            </a:pPr>
            <a:r>
              <a:rPr lang="en-US" altLang="zh-TW" sz="1900" dirty="0">
                <a:latin typeface="Calibri" panose="020F0502020204030204" pitchFamily="34" charset="0"/>
              </a:rPr>
              <a:t>Rose: 	Is this your first time in Corfu?</a:t>
            </a:r>
          </a:p>
          <a:p>
            <a:pPr marL="719138" indent="-719138">
              <a:spcBef>
                <a:spcPts val="200"/>
              </a:spcBef>
            </a:pPr>
            <a:r>
              <a:rPr lang="en-US" altLang="zh-TW" sz="1900" dirty="0">
                <a:latin typeface="Calibri" panose="020F0502020204030204" pitchFamily="34" charset="0"/>
              </a:rPr>
              <a:t>Matt: 	No, actually. We come every year. We love</a:t>
            </a:r>
            <a:r>
              <a:rPr lang="zh-TW" altLang="en-US" sz="1900" dirty="0">
                <a:latin typeface="Calibri" panose="020F0502020204030204" pitchFamily="34" charset="0"/>
              </a:rPr>
              <a:t> </a:t>
            </a:r>
            <a:r>
              <a:rPr lang="en-US" altLang="zh-TW" sz="1900" dirty="0">
                <a:latin typeface="Calibri" panose="020F0502020204030204" pitchFamily="34" charset="0"/>
              </a:rPr>
              <a:t>1 ___________</a:t>
            </a:r>
            <a:r>
              <a:rPr lang="zh-TW" altLang="en-US" sz="1900" dirty="0">
                <a:latin typeface="Calibri" panose="020F0502020204030204" pitchFamily="34" charset="0"/>
              </a:rPr>
              <a:t> </a:t>
            </a:r>
            <a:r>
              <a:rPr lang="en-US" altLang="zh-TW" sz="1900" dirty="0">
                <a:latin typeface="Calibri" panose="020F0502020204030204" pitchFamily="34" charset="0"/>
              </a:rPr>
              <a:t>(stay) here.</a:t>
            </a:r>
          </a:p>
          <a:p>
            <a:pPr marL="719138" indent="-719138">
              <a:spcBef>
                <a:spcPts val="200"/>
              </a:spcBef>
            </a:pPr>
            <a:r>
              <a:rPr lang="en-US" altLang="zh-TW" sz="1900" dirty="0">
                <a:latin typeface="Calibri" panose="020F0502020204030204" pitchFamily="34" charset="0"/>
              </a:rPr>
              <a:t>Rose: 	So do we. We keep 2 ___________</a:t>
            </a:r>
            <a:r>
              <a:rPr lang="zh-TW" altLang="en-US" sz="1900" dirty="0">
                <a:latin typeface="Calibri" panose="020F0502020204030204" pitchFamily="34" charset="0"/>
              </a:rPr>
              <a:t> </a:t>
            </a:r>
            <a:r>
              <a:rPr lang="en-US" altLang="zh-TW" sz="1900" dirty="0">
                <a:latin typeface="Calibri" panose="020F0502020204030204" pitchFamily="34" charset="0"/>
              </a:rPr>
              <a:t>(come)</a:t>
            </a:r>
            <a:r>
              <a:rPr lang="zh-TW" altLang="en-US" sz="1900" dirty="0">
                <a:latin typeface="Calibri" panose="020F0502020204030204" pitchFamily="34" charset="0"/>
              </a:rPr>
              <a:t> </a:t>
            </a:r>
            <a:r>
              <a:rPr lang="en-US" altLang="zh-TW" sz="1900" dirty="0">
                <a:latin typeface="Calibri" panose="020F0502020204030204" pitchFamily="34" charset="0"/>
              </a:rPr>
              <a:t>back year after year. It’s hard </a:t>
            </a:r>
          </a:p>
          <a:p>
            <a:pPr marL="719138" indent="-719138"/>
            <a:r>
              <a:rPr lang="en-US" altLang="zh-TW" sz="1900" dirty="0">
                <a:latin typeface="Calibri" panose="020F0502020204030204" pitchFamily="34" charset="0"/>
              </a:rPr>
              <a:t>	3 ___________</a:t>
            </a:r>
            <a:r>
              <a:rPr lang="zh-TW" altLang="en-US" sz="1900" dirty="0">
                <a:latin typeface="Calibri" panose="020F0502020204030204" pitchFamily="34" charset="0"/>
              </a:rPr>
              <a:t> </a:t>
            </a:r>
            <a:r>
              <a:rPr lang="en-US" altLang="zh-TW" sz="1900" dirty="0">
                <a:latin typeface="Calibri" panose="020F0502020204030204" pitchFamily="34" charset="0"/>
              </a:rPr>
              <a:t>(find) somewhere with everything you</a:t>
            </a:r>
            <a:r>
              <a:rPr lang="zh-TW" altLang="en-US" sz="1900" dirty="0">
                <a:latin typeface="Calibri" panose="020F0502020204030204" pitchFamily="34" charset="0"/>
              </a:rPr>
              <a:t> </a:t>
            </a:r>
            <a:r>
              <a:rPr lang="en-US" altLang="zh-TW" sz="1900" dirty="0">
                <a:latin typeface="Calibri" panose="020F0502020204030204" pitchFamily="34" charset="0"/>
              </a:rPr>
              <a:t>need for a holiday – great beaches, fantastic</a:t>
            </a:r>
            <a:r>
              <a:rPr lang="zh-TW" altLang="en-US" sz="1900" dirty="0">
                <a:latin typeface="Calibri" panose="020F0502020204030204" pitchFamily="34" charset="0"/>
              </a:rPr>
              <a:t> </a:t>
            </a:r>
            <a:r>
              <a:rPr lang="en-US" altLang="zh-TW" sz="1900" dirty="0">
                <a:latin typeface="Calibri" panose="020F0502020204030204" pitchFamily="34" charset="0"/>
              </a:rPr>
              <a:t>weather and something for everyone to do.</a:t>
            </a:r>
          </a:p>
          <a:p>
            <a:pPr marL="719138" indent="-719138">
              <a:spcBef>
                <a:spcPts val="200"/>
              </a:spcBef>
            </a:pPr>
            <a:r>
              <a:rPr lang="en-US" altLang="zh-TW" sz="1900" dirty="0">
                <a:latin typeface="Calibri" panose="020F0502020204030204" pitchFamily="34" charset="0"/>
              </a:rPr>
              <a:t>Matt: 	I know. Actually, there’s a paragliding class</a:t>
            </a:r>
            <a:r>
              <a:rPr lang="zh-TW" altLang="en-US" sz="1900" dirty="0">
                <a:latin typeface="Calibri" panose="020F0502020204030204" pitchFamily="34" charset="0"/>
              </a:rPr>
              <a:t> </a:t>
            </a:r>
            <a:r>
              <a:rPr lang="en-US" altLang="zh-TW" sz="1900" dirty="0">
                <a:latin typeface="Calibri" panose="020F0502020204030204" pitchFamily="34" charset="0"/>
              </a:rPr>
              <a:t>later – I fancy 4 _________ (try) that.</a:t>
            </a:r>
          </a:p>
          <a:p>
            <a:pPr marL="719138" indent="-719138">
              <a:spcBef>
                <a:spcPts val="200"/>
              </a:spcBef>
            </a:pPr>
            <a:r>
              <a:rPr lang="en-US" altLang="zh-TW" sz="1900" dirty="0">
                <a:latin typeface="Calibri" panose="020F0502020204030204" pitchFamily="34" charset="0"/>
              </a:rPr>
              <a:t>Rose: 	My friends want 5 ___________</a:t>
            </a:r>
            <a:r>
              <a:rPr lang="zh-TW" altLang="en-US" sz="1900" dirty="0">
                <a:latin typeface="Calibri" panose="020F0502020204030204" pitchFamily="34" charset="0"/>
              </a:rPr>
              <a:t> </a:t>
            </a:r>
            <a:r>
              <a:rPr lang="en-US" altLang="zh-TW" sz="1900" dirty="0">
                <a:latin typeface="Calibri" panose="020F0502020204030204" pitchFamily="34" charset="0"/>
              </a:rPr>
              <a:t>(do) that</a:t>
            </a:r>
            <a:r>
              <a:rPr lang="zh-TW" altLang="en-US" sz="1900" dirty="0">
                <a:latin typeface="Calibri" panose="020F0502020204030204" pitchFamily="34" charset="0"/>
              </a:rPr>
              <a:t> </a:t>
            </a:r>
            <a:r>
              <a:rPr lang="en-US" altLang="zh-TW" sz="1900" dirty="0">
                <a:latin typeface="Calibri" panose="020F0502020204030204" pitchFamily="34" charset="0"/>
              </a:rPr>
              <a:t>too! To be honest, </a:t>
            </a:r>
          </a:p>
          <a:p>
            <a:pPr marL="719138" indent="-719138"/>
            <a:r>
              <a:rPr lang="en-US" altLang="zh-TW" sz="1900" dirty="0">
                <a:latin typeface="Calibri" panose="020F0502020204030204" pitchFamily="34" charset="0"/>
              </a:rPr>
              <a:t>	6 ___________</a:t>
            </a:r>
            <a:r>
              <a:rPr lang="zh-TW" altLang="en-US" sz="1900" dirty="0">
                <a:latin typeface="Calibri" panose="020F0502020204030204" pitchFamily="34" charset="0"/>
              </a:rPr>
              <a:t> </a:t>
            </a:r>
            <a:r>
              <a:rPr lang="en-US" altLang="zh-TW" sz="1900" dirty="0">
                <a:latin typeface="Calibri" panose="020F0502020204030204" pitchFamily="34" charset="0"/>
              </a:rPr>
              <a:t>(lie) by the</a:t>
            </a:r>
            <a:r>
              <a:rPr lang="zh-TW" altLang="en-US" sz="1900" dirty="0">
                <a:latin typeface="Calibri" panose="020F0502020204030204" pitchFamily="34" charset="0"/>
              </a:rPr>
              <a:t> </a:t>
            </a:r>
            <a:r>
              <a:rPr lang="en-US" altLang="zh-TW" sz="1900" dirty="0">
                <a:latin typeface="Calibri" panose="020F0502020204030204" pitchFamily="34" charset="0"/>
              </a:rPr>
              <a:t>pool is my idea of a holiday.</a:t>
            </a:r>
          </a:p>
          <a:p>
            <a:pPr marL="719138" indent="-719138">
              <a:spcBef>
                <a:spcPts val="200"/>
              </a:spcBef>
            </a:pPr>
            <a:r>
              <a:rPr lang="en-US" altLang="zh-TW" sz="1900" dirty="0">
                <a:latin typeface="Calibri" panose="020F0502020204030204" pitchFamily="34" charset="0"/>
              </a:rPr>
              <a:t>Matt: 	Oh, I get a bit bored with 7 ___________ (do) that after the first day or two. I need 8 ___________ (move) around and do things.</a:t>
            </a:r>
          </a:p>
          <a:p>
            <a:pPr marL="719138" indent="-719138">
              <a:spcBef>
                <a:spcPts val="200"/>
              </a:spcBef>
            </a:pPr>
            <a:r>
              <a:rPr lang="en-US" altLang="zh-TW" sz="1900" dirty="0">
                <a:latin typeface="Calibri" panose="020F0502020204030204" pitchFamily="34" charset="0"/>
              </a:rPr>
              <a:t>Rose: 	Well, why not? It’s a different way of 9 ___________ (relax), I suppose.</a:t>
            </a:r>
          </a:p>
          <a:p>
            <a:pPr marL="719138" indent="-719138">
              <a:spcBef>
                <a:spcPts val="200"/>
              </a:spcBef>
            </a:pPr>
            <a:r>
              <a:rPr lang="en-US" altLang="zh-TW" sz="1900" dirty="0">
                <a:latin typeface="Calibri" panose="020F0502020204030204" pitchFamily="34" charset="0"/>
              </a:rPr>
              <a:t>Matt: 	Yes, that’s right. Well, if you decide 10 ___________ (go) paragliding with your friends, we’ll see you there!</a:t>
            </a:r>
          </a:p>
        </p:txBody>
      </p:sp>
      <p:sp>
        <p:nvSpPr>
          <p:cNvPr id="26" name="矩形 25">
            <a:extLst>
              <a:ext uri="{FF2B5EF4-FFF2-40B4-BE49-F238E27FC236}">
                <a16:creationId xmlns:a16="http://schemas.microsoft.com/office/drawing/2014/main" xmlns="" id="{86A78EF7-2F45-4EEE-8CBC-0EC3CDFDF09E}"/>
              </a:ext>
            </a:extLst>
          </p:cNvPr>
          <p:cNvSpPr/>
          <p:nvPr/>
        </p:nvSpPr>
        <p:spPr>
          <a:xfrm>
            <a:off x="6024084" y="2122668"/>
            <a:ext cx="1177047"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staying</a:t>
            </a:r>
          </a:p>
        </p:txBody>
      </p:sp>
      <p:sp>
        <p:nvSpPr>
          <p:cNvPr id="18" name="矩形 17">
            <a:extLst>
              <a:ext uri="{FF2B5EF4-FFF2-40B4-BE49-F238E27FC236}">
                <a16:creationId xmlns:a16="http://schemas.microsoft.com/office/drawing/2014/main" xmlns="" id="{86A78EF7-2F45-4EEE-8CBC-0EC3CDFDF09E}"/>
              </a:ext>
            </a:extLst>
          </p:cNvPr>
          <p:cNvSpPr/>
          <p:nvPr/>
        </p:nvSpPr>
        <p:spPr>
          <a:xfrm>
            <a:off x="3708505" y="2441198"/>
            <a:ext cx="1248966"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coming</a:t>
            </a:r>
          </a:p>
        </p:txBody>
      </p:sp>
      <p:sp>
        <p:nvSpPr>
          <p:cNvPr id="19" name="矩形 18">
            <a:extLst>
              <a:ext uri="{FF2B5EF4-FFF2-40B4-BE49-F238E27FC236}">
                <a16:creationId xmlns:a16="http://schemas.microsoft.com/office/drawing/2014/main" xmlns="" id="{86A78EF7-2F45-4EEE-8CBC-0EC3CDFDF09E}"/>
              </a:ext>
            </a:extLst>
          </p:cNvPr>
          <p:cNvSpPr/>
          <p:nvPr/>
        </p:nvSpPr>
        <p:spPr>
          <a:xfrm>
            <a:off x="1885837" y="2726448"/>
            <a:ext cx="1064031"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find</a:t>
            </a:r>
          </a:p>
        </p:txBody>
      </p:sp>
      <p:sp>
        <p:nvSpPr>
          <p:cNvPr id="20" name="矩形 19">
            <a:extLst>
              <a:ext uri="{FF2B5EF4-FFF2-40B4-BE49-F238E27FC236}">
                <a16:creationId xmlns:a16="http://schemas.microsoft.com/office/drawing/2014/main" xmlns="" id="{86A78EF7-2F45-4EEE-8CBC-0EC3CDFDF09E}"/>
              </a:ext>
            </a:extLst>
          </p:cNvPr>
          <p:cNvSpPr/>
          <p:nvPr/>
        </p:nvSpPr>
        <p:spPr>
          <a:xfrm>
            <a:off x="7380793" y="3328368"/>
            <a:ext cx="104348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trying</a:t>
            </a:r>
          </a:p>
        </p:txBody>
      </p:sp>
      <p:sp>
        <p:nvSpPr>
          <p:cNvPr id="21" name="矩形 20">
            <a:extLst>
              <a:ext uri="{FF2B5EF4-FFF2-40B4-BE49-F238E27FC236}">
                <a16:creationId xmlns:a16="http://schemas.microsoft.com/office/drawing/2014/main" xmlns="" id="{86A78EF7-2F45-4EEE-8CBC-0EC3CDFDF09E}"/>
              </a:ext>
            </a:extLst>
          </p:cNvPr>
          <p:cNvSpPr/>
          <p:nvPr/>
        </p:nvSpPr>
        <p:spPr>
          <a:xfrm>
            <a:off x="3623881" y="3939084"/>
            <a:ext cx="855652"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do</a:t>
            </a:r>
          </a:p>
        </p:txBody>
      </p:sp>
      <p:sp>
        <p:nvSpPr>
          <p:cNvPr id="23" name="矩形 22">
            <a:extLst>
              <a:ext uri="{FF2B5EF4-FFF2-40B4-BE49-F238E27FC236}">
                <a16:creationId xmlns:a16="http://schemas.microsoft.com/office/drawing/2014/main" xmlns="" id="{86A78EF7-2F45-4EEE-8CBC-0EC3CDFDF09E}"/>
              </a:ext>
            </a:extLst>
          </p:cNvPr>
          <p:cNvSpPr/>
          <p:nvPr/>
        </p:nvSpPr>
        <p:spPr>
          <a:xfrm>
            <a:off x="2039567" y="4226858"/>
            <a:ext cx="1096567"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lying</a:t>
            </a:r>
          </a:p>
        </p:txBody>
      </p:sp>
      <p:sp>
        <p:nvSpPr>
          <p:cNvPr id="30" name="矩形 29">
            <a:extLst>
              <a:ext uri="{FF2B5EF4-FFF2-40B4-BE49-F238E27FC236}">
                <a16:creationId xmlns:a16="http://schemas.microsoft.com/office/drawing/2014/main" xmlns="" id="{D98CDB17-2637-4B6C-9B63-F00EFD9B1C44}"/>
              </a:ext>
            </a:extLst>
          </p:cNvPr>
          <p:cNvSpPr/>
          <p:nvPr/>
        </p:nvSpPr>
        <p:spPr>
          <a:xfrm>
            <a:off x="7115078" y="80898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63</a:t>
            </a:r>
            <a:endParaRPr lang="zh-TW" altLang="en-US" dirty="0">
              <a:solidFill>
                <a:schemeClr val="bg1">
                  <a:lumMod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86A78EF7-2F45-4EEE-8CBC-0EC3CDFDF09E}"/>
              </a:ext>
            </a:extLst>
          </p:cNvPr>
          <p:cNvSpPr/>
          <p:nvPr/>
        </p:nvSpPr>
        <p:spPr>
          <a:xfrm>
            <a:off x="4432641" y="4544217"/>
            <a:ext cx="955388"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doing</a:t>
            </a:r>
          </a:p>
        </p:txBody>
      </p:sp>
      <p:sp>
        <p:nvSpPr>
          <p:cNvPr id="15" name="矩形 14">
            <a:extLst>
              <a:ext uri="{FF2B5EF4-FFF2-40B4-BE49-F238E27FC236}">
                <a16:creationId xmlns:a16="http://schemas.microsoft.com/office/drawing/2014/main" xmlns="" id="{86A78EF7-2F45-4EEE-8CBC-0EC3CDFDF09E}"/>
              </a:ext>
            </a:extLst>
          </p:cNvPr>
          <p:cNvSpPr/>
          <p:nvPr/>
        </p:nvSpPr>
        <p:spPr>
          <a:xfrm>
            <a:off x="2937448" y="4831958"/>
            <a:ext cx="1180544"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move</a:t>
            </a:r>
          </a:p>
        </p:txBody>
      </p:sp>
      <p:sp>
        <p:nvSpPr>
          <p:cNvPr id="16" name="矩形 15">
            <a:extLst>
              <a:ext uri="{FF2B5EF4-FFF2-40B4-BE49-F238E27FC236}">
                <a16:creationId xmlns:a16="http://schemas.microsoft.com/office/drawing/2014/main" xmlns="" id="{86A78EF7-2F45-4EEE-8CBC-0EC3CDFDF09E}"/>
              </a:ext>
            </a:extLst>
          </p:cNvPr>
          <p:cNvSpPr/>
          <p:nvPr/>
        </p:nvSpPr>
        <p:spPr>
          <a:xfrm>
            <a:off x="5448469" y="5141046"/>
            <a:ext cx="115278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relaxing</a:t>
            </a:r>
          </a:p>
        </p:txBody>
      </p:sp>
      <p:sp>
        <p:nvSpPr>
          <p:cNvPr id="17" name="矩形 16">
            <a:extLst>
              <a:ext uri="{FF2B5EF4-FFF2-40B4-BE49-F238E27FC236}">
                <a16:creationId xmlns:a16="http://schemas.microsoft.com/office/drawing/2014/main" xmlns="" id="{86A78EF7-2F45-4EEE-8CBC-0EC3CDFDF09E}"/>
              </a:ext>
            </a:extLst>
          </p:cNvPr>
          <p:cNvSpPr/>
          <p:nvPr/>
        </p:nvSpPr>
        <p:spPr>
          <a:xfrm>
            <a:off x="5538245" y="5459576"/>
            <a:ext cx="877894"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go</a:t>
            </a:r>
          </a:p>
        </p:txBody>
      </p:sp>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wipe(left)">
                                      <p:cBhvr>
                                        <p:cTn id="27" dur="500"/>
                                        <p:tgtEl>
                                          <p:spTgt spid="2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left)">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wipe(left)">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wipe(left)">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wipe(left)">
                                      <p:cBhvr>
                                        <p:cTn id="5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18" grpId="0" build="p"/>
      <p:bldP spid="19" grpId="0" build="p"/>
      <p:bldP spid="20" grpId="0" build="p"/>
      <p:bldP spid="21" grpId="0" build="p"/>
      <p:bldP spid="23" grpId="0" build="p"/>
      <p:bldP spid="14" grpId="0" build="p"/>
      <p:bldP spid="15" grpId="0" build="p"/>
      <p:bldP spid="16" grpId="0" build="p"/>
      <p:bldP spid="1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27731B2D-0C3F-44B5-9CE9-0F761E8103DF}"/>
              </a:ext>
            </a:extLst>
          </p:cNvPr>
          <p:cNvSpPr/>
          <p:nvPr/>
        </p:nvSpPr>
        <p:spPr>
          <a:xfrm>
            <a:off x="374924" y="823153"/>
            <a:ext cx="8352928" cy="4909036"/>
          </a:xfrm>
          <a:prstGeom prst="rect">
            <a:avLst/>
          </a:prstGeom>
          <a:ln>
            <a:solidFill>
              <a:srgbClr val="0000E1"/>
            </a:solidFill>
          </a:ln>
        </p:spPr>
        <p:txBody>
          <a:bodyPr wrap="square">
            <a:spAutoFit/>
          </a:bodyPr>
          <a:lstStyle/>
          <a:p>
            <a:pPr>
              <a:spcBef>
                <a:spcPts val="300"/>
              </a:spcBef>
            </a:pPr>
            <a:r>
              <a:rPr lang="en-US" altLang="zh-TW" b="1" dirty="0">
                <a:solidFill>
                  <a:srgbClr val="0000E1"/>
                </a:solidFill>
                <a:latin typeface="Calibri" panose="020F0502020204030204" pitchFamily="34" charset="0"/>
                <a:cs typeface="Arial" pitchFamily="34" charset="0"/>
              </a:rPr>
              <a:t>R = Rose, M = Matt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Hi there, I’m Rose.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Hi, I’m Matt.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Is this your first time in Corfu?</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No, actually. We come every year. We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love staying here.</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So do we. We keep coming back</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year after year. It’s hard to find</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somewhere with everything you</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need for a holiday – great beaches,</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fantastic weather and something for</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everyone to do.</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 know. Actually, there’s a paragliding</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class later – I fancy trying that.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My friends want to do that too! To be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honest, lying by the pool is my idea</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of a holiday.</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Oh, I get a bit bored with doing that</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after the first day or two. I need to</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move around and do things.</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Well, why not? It’s a different way of</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relaxing, I suppose.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Yes, that’s right. Well, if you decide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to go paragliding with your friends,</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we’ll see you there!</a:t>
            </a:r>
          </a:p>
        </p:txBody>
      </p:sp>
      <p:sp>
        <p:nvSpPr>
          <p:cNvPr id="9" name="矩形 8">
            <a:extLst>
              <a:ext uri="{FF2B5EF4-FFF2-40B4-BE49-F238E27FC236}">
                <a16:creationId xmlns:a16="http://schemas.microsoft.com/office/drawing/2014/main" xmlns=""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63</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xmlns="" id="{7F5FFBD5-A7FF-41AA-A864-6B5C18854EC4}"/>
              </a:ext>
            </a:extLst>
          </p:cNvPr>
          <p:cNvSpPr/>
          <p:nvPr/>
        </p:nvSpPr>
        <p:spPr>
          <a:xfrm>
            <a:off x="650299" y="2020995"/>
            <a:ext cx="8143741" cy="3862596"/>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1 	I enjoy … .</a:t>
            </a:r>
          </a:p>
          <a:p>
            <a:pPr marL="361950" indent="-361950">
              <a:spcBef>
                <a:spcPts val="600"/>
              </a:spcBef>
            </a:pPr>
            <a:r>
              <a:rPr lang="en-US" altLang="zh-TW" sz="2000" dirty="0">
                <a:solidFill>
                  <a:srgbClr val="000000"/>
                </a:solidFill>
                <a:latin typeface="Calibri" panose="020F0502020204030204" pitchFamily="34" charset="0"/>
              </a:rPr>
              <a:t>2 	I quite fancy … .</a:t>
            </a:r>
          </a:p>
          <a:p>
            <a:pPr marL="361950" indent="-361950">
              <a:spcBef>
                <a:spcPts val="600"/>
              </a:spcBef>
            </a:pPr>
            <a:r>
              <a:rPr lang="en-US" altLang="zh-TW" sz="2000" dirty="0">
                <a:solidFill>
                  <a:srgbClr val="000000"/>
                </a:solidFill>
                <a:latin typeface="Calibri" panose="020F0502020204030204" pitchFamily="34" charset="0"/>
              </a:rPr>
              <a:t>3 	I don’t mind … .</a:t>
            </a:r>
          </a:p>
          <a:p>
            <a:pPr marL="361950" indent="-361950">
              <a:spcBef>
                <a:spcPts val="600"/>
              </a:spcBef>
            </a:pPr>
            <a:r>
              <a:rPr lang="en-US" altLang="zh-TW" sz="2000" dirty="0">
                <a:solidFill>
                  <a:srgbClr val="000000"/>
                </a:solidFill>
                <a:latin typeface="Calibri" panose="020F0502020204030204" pitchFamily="34" charset="0"/>
              </a:rPr>
              <a:t>4 	I’d like … .</a:t>
            </a:r>
          </a:p>
          <a:p>
            <a:pPr marL="361950" indent="-361950">
              <a:spcBef>
                <a:spcPts val="600"/>
              </a:spcBef>
            </a:pPr>
            <a:r>
              <a:rPr lang="en-US" altLang="zh-TW" sz="2000" dirty="0">
                <a:solidFill>
                  <a:srgbClr val="000000"/>
                </a:solidFill>
                <a:latin typeface="Calibri" panose="020F0502020204030204" pitchFamily="34" charset="0"/>
              </a:rPr>
              <a:t>5 	I can’t afford … .</a:t>
            </a:r>
          </a:p>
          <a:p>
            <a:pPr marL="361950" indent="-361950">
              <a:spcBef>
                <a:spcPts val="600"/>
              </a:spcBef>
            </a:pPr>
            <a:r>
              <a:rPr lang="en-US" altLang="zh-TW" sz="2000" dirty="0">
                <a:solidFill>
                  <a:srgbClr val="000000"/>
                </a:solidFill>
                <a:latin typeface="Calibri" panose="020F0502020204030204" pitchFamily="34" charset="0"/>
              </a:rPr>
              <a:t>6 	I’m quite keen on … .</a:t>
            </a:r>
          </a:p>
          <a:p>
            <a:pPr marL="361950" indent="-361950">
              <a:spcBef>
                <a:spcPts val="600"/>
              </a:spcBef>
            </a:pPr>
            <a:r>
              <a:rPr lang="en-US" altLang="zh-TW" sz="2000" dirty="0">
                <a:solidFill>
                  <a:srgbClr val="000000"/>
                </a:solidFill>
                <a:latin typeface="Calibri" panose="020F0502020204030204" pitchFamily="34" charset="0"/>
              </a:rPr>
              <a:t>7 	I don’t like … .</a:t>
            </a:r>
          </a:p>
          <a:p>
            <a:pPr marL="361950" indent="-361950">
              <a:spcBef>
                <a:spcPts val="600"/>
              </a:spcBef>
            </a:pPr>
            <a:r>
              <a:rPr lang="en-US" altLang="zh-TW" sz="2000" dirty="0">
                <a:solidFill>
                  <a:srgbClr val="000000"/>
                </a:solidFill>
                <a:latin typeface="Calibri" panose="020F0502020204030204" pitchFamily="34" charset="0"/>
              </a:rPr>
              <a:t>8 	I’m interested in … .</a:t>
            </a:r>
          </a:p>
          <a:p>
            <a:pPr marL="361950" indent="-361950">
              <a:spcBef>
                <a:spcPts val="600"/>
              </a:spcBef>
            </a:pPr>
            <a:r>
              <a:rPr lang="en-US" altLang="zh-TW" sz="2000" dirty="0">
                <a:solidFill>
                  <a:srgbClr val="000000"/>
                </a:solidFill>
                <a:latin typeface="Calibri" panose="020F0502020204030204" pitchFamily="34" charset="0"/>
              </a:rPr>
              <a:t>9 	I can’t stand … .</a:t>
            </a:r>
          </a:p>
          <a:p>
            <a:pPr marL="361950" indent="-361950">
              <a:spcBef>
                <a:spcPts val="600"/>
              </a:spcBef>
            </a:pPr>
            <a:r>
              <a:rPr lang="en-US" altLang="zh-TW" sz="2000" dirty="0">
                <a:solidFill>
                  <a:srgbClr val="000000"/>
                </a:solidFill>
                <a:latin typeface="Calibri" panose="020F0502020204030204" pitchFamily="34" charset="0"/>
              </a:rPr>
              <a:t>10	I’m happy … .</a:t>
            </a:r>
            <a:endParaRPr lang="zh-TW" altLang="en-US" sz="2000" dirty="0">
              <a:solidFill>
                <a:srgbClr val="000000"/>
              </a:solidFill>
              <a:latin typeface="Calibri" panose="020F0502020204030204" pitchFamily="34" charset="0"/>
            </a:endParaRP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people talking about holidays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Do you think they would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be good holiday companions for you? Which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person would you prefer to go on holiday with?</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4027064"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Listening and speaking</a:t>
            </a:r>
            <a:endParaRPr lang="zh-TW" altLang="en-US" sz="3200" b="1" dirty="0">
              <a:solidFill>
                <a:srgbClr val="E60000"/>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4419775" y="284064"/>
            <a:ext cx="1209499" cy="468359"/>
          </a:xfrm>
          <a:prstGeom prst="rect">
            <a:avLst/>
          </a:prstGeom>
        </p:spPr>
      </p:pic>
      <p:sp>
        <p:nvSpPr>
          <p:cNvPr id="8" name="矩形 7">
            <a:extLst>
              <a:ext uri="{FF2B5EF4-FFF2-40B4-BE49-F238E27FC236}">
                <a16:creationId xmlns:a16="http://schemas.microsoft.com/office/drawing/2014/main" xmlns="" id="{D98CDB17-2637-4B6C-9B63-F00EFD9B1C44}"/>
              </a:ext>
            </a:extLst>
          </p:cNvPr>
          <p:cNvSpPr/>
          <p:nvPr/>
        </p:nvSpPr>
        <p:spPr>
          <a:xfrm>
            <a:off x="6926595" y="178679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64</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71F0225E-AEB2-43FD-A0EF-0B111D96DB6E}"/>
              </a:ext>
            </a:extLst>
          </p:cNvPr>
          <p:cNvSpPr/>
          <p:nvPr/>
        </p:nvSpPr>
        <p:spPr>
          <a:xfrm>
            <a:off x="3396343" y="2302439"/>
            <a:ext cx="5529944" cy="3485570"/>
          </a:xfrm>
          <a:prstGeom prst="rect">
            <a:avLst/>
          </a:prstGeom>
        </p:spPr>
        <p:txBody>
          <a:bodyPr wrap="square">
            <a:spAutoFit/>
          </a:bodyPr>
          <a:lstStyle/>
          <a:p>
            <a:pPr marL="446088" indent="-446088">
              <a:spcBef>
                <a:spcPts val="300"/>
              </a:spcBef>
            </a:pPr>
            <a:r>
              <a:rPr lang="en-US" altLang="zh-TW" b="1" dirty="0">
                <a:solidFill>
                  <a:srgbClr val="FF0066"/>
                </a:solidFill>
                <a:latin typeface="Segoe Print" panose="02000600000000000000" pitchFamily="2" charset="0"/>
              </a:rPr>
              <a:t>1 	I enjoy doing lots of sports.</a:t>
            </a:r>
          </a:p>
          <a:p>
            <a:pPr marL="446088" indent="-446088">
              <a:spcBef>
                <a:spcPts val="300"/>
              </a:spcBef>
            </a:pPr>
            <a:r>
              <a:rPr lang="en-US" altLang="zh-TW" b="1" dirty="0">
                <a:solidFill>
                  <a:srgbClr val="FF0066"/>
                </a:solidFill>
                <a:latin typeface="Segoe Print" panose="02000600000000000000" pitchFamily="2" charset="0"/>
              </a:rPr>
              <a:t>2 	I quite fancy trying extreme sports.</a:t>
            </a:r>
          </a:p>
          <a:p>
            <a:pPr marL="446088" indent="-446088">
              <a:spcBef>
                <a:spcPts val="300"/>
              </a:spcBef>
            </a:pPr>
            <a:r>
              <a:rPr lang="en-US" altLang="zh-TW" b="1" dirty="0">
                <a:solidFill>
                  <a:srgbClr val="FF0066"/>
                </a:solidFill>
                <a:latin typeface="Segoe Print" panose="02000600000000000000" pitchFamily="2" charset="0"/>
              </a:rPr>
              <a:t>3 	I don’t mind walking long distances.</a:t>
            </a:r>
          </a:p>
          <a:p>
            <a:pPr marL="446088" indent="-446088">
              <a:spcBef>
                <a:spcPts val="300"/>
              </a:spcBef>
            </a:pPr>
            <a:r>
              <a:rPr lang="en-US" altLang="zh-TW" b="1" dirty="0">
                <a:solidFill>
                  <a:srgbClr val="FF0066"/>
                </a:solidFill>
                <a:latin typeface="Segoe Print" panose="02000600000000000000" pitchFamily="2" charset="0"/>
              </a:rPr>
              <a:t>4 	I’d like to see somewhere spectacular.</a:t>
            </a:r>
          </a:p>
          <a:p>
            <a:pPr marL="446088" indent="-446088">
              <a:spcBef>
                <a:spcPts val="300"/>
              </a:spcBef>
            </a:pPr>
            <a:r>
              <a:rPr lang="en-US" altLang="zh-TW" b="1" dirty="0">
                <a:solidFill>
                  <a:srgbClr val="FF0066"/>
                </a:solidFill>
                <a:latin typeface="Segoe Print" panose="02000600000000000000" pitchFamily="2" charset="0"/>
              </a:rPr>
              <a:t>5 	I can’t afford to go away for more than a week.</a:t>
            </a:r>
          </a:p>
          <a:p>
            <a:pPr marL="446088" indent="-446088">
              <a:spcBef>
                <a:spcPts val="300"/>
              </a:spcBef>
            </a:pPr>
            <a:r>
              <a:rPr lang="en-US" altLang="zh-TW" b="1" dirty="0">
                <a:solidFill>
                  <a:srgbClr val="FF0066"/>
                </a:solidFill>
                <a:latin typeface="Segoe Print" panose="02000600000000000000" pitchFamily="2" charset="0"/>
              </a:rPr>
              <a:t>6 	I’m quite keen on visiting historical places.</a:t>
            </a:r>
          </a:p>
          <a:p>
            <a:pPr marL="446088" indent="-446088">
              <a:spcBef>
                <a:spcPts val="300"/>
              </a:spcBef>
            </a:pPr>
            <a:r>
              <a:rPr lang="en-US" altLang="zh-TW" b="1" dirty="0">
                <a:solidFill>
                  <a:srgbClr val="FF0066"/>
                </a:solidFill>
                <a:latin typeface="Segoe Print" panose="02000600000000000000" pitchFamily="2" charset="0"/>
              </a:rPr>
              <a:t>7 	I don’t like sleeping outdoors.</a:t>
            </a:r>
          </a:p>
          <a:p>
            <a:pPr marL="446088" indent="-446088">
              <a:spcBef>
                <a:spcPts val="300"/>
              </a:spcBef>
            </a:pPr>
            <a:r>
              <a:rPr lang="en-US" altLang="zh-TW" b="1" dirty="0">
                <a:solidFill>
                  <a:srgbClr val="FF0066"/>
                </a:solidFill>
                <a:latin typeface="Segoe Print" panose="02000600000000000000" pitchFamily="2" charset="0"/>
              </a:rPr>
              <a:t>8 	I’m interested in learning other languages.</a:t>
            </a:r>
          </a:p>
          <a:p>
            <a:pPr marL="446088" indent="-446088">
              <a:spcBef>
                <a:spcPts val="300"/>
              </a:spcBef>
            </a:pPr>
            <a:r>
              <a:rPr lang="en-US" altLang="zh-TW" b="1" dirty="0">
                <a:solidFill>
                  <a:srgbClr val="FF0066"/>
                </a:solidFill>
                <a:latin typeface="Segoe Print" panose="02000600000000000000" pitchFamily="2" charset="0"/>
              </a:rPr>
              <a:t>9 	I can’t stand being in the sun.</a:t>
            </a:r>
          </a:p>
          <a:p>
            <a:pPr marL="446088" indent="-446088">
              <a:spcBef>
                <a:spcPts val="300"/>
              </a:spcBef>
            </a:pPr>
            <a:r>
              <a:rPr lang="en-US" altLang="zh-TW" b="1" dirty="0">
                <a:solidFill>
                  <a:srgbClr val="FF0066"/>
                </a:solidFill>
                <a:latin typeface="Segoe Print" panose="02000600000000000000" pitchFamily="2" charset="0"/>
              </a:rPr>
              <a:t>10	I’m happy to share a room.</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0525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ABE0A25E-D444-4A57-AD7A-AC8C75058D60}"/>
              </a:ext>
            </a:extLst>
          </p:cNvPr>
          <p:cNvSpPr/>
          <p:nvPr/>
        </p:nvSpPr>
        <p:spPr>
          <a:xfrm>
            <a:off x="304909" y="309431"/>
            <a:ext cx="4388277"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Discuss the questions.</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xmlns=""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7870C775-22B2-475B-B31F-E91D3AAA31E4}"/>
              </a:ext>
            </a:extLst>
          </p:cNvPr>
          <p:cNvSpPr/>
          <p:nvPr/>
        </p:nvSpPr>
        <p:spPr>
          <a:xfrm>
            <a:off x="5160370" y="2630267"/>
            <a:ext cx="3925680"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Tourists take photos of an emperor penguin on the frozen Amundsen Sea in Antarctica.</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xmlns="" id="{6DCF3B10-AA4C-454D-A4E3-C87A88555371}"/>
              </a:ext>
            </a:extLst>
          </p:cNvPr>
          <p:cNvSpPr/>
          <p:nvPr/>
        </p:nvSpPr>
        <p:spPr>
          <a:xfrm>
            <a:off x="687583" y="1085450"/>
            <a:ext cx="4572000" cy="1785104"/>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kind of holiday do you think this is? Why?</a:t>
            </a:r>
          </a:p>
          <a:p>
            <a:pPr marL="363538" indent="-363538">
              <a:spcBef>
                <a:spcPts val="600"/>
              </a:spcBef>
            </a:pPr>
            <a:r>
              <a:rPr lang="en-US" altLang="zh-TW" sz="2000" dirty="0">
                <a:latin typeface="Calibri" panose="020F0502020204030204" pitchFamily="34" charset="0"/>
              </a:rPr>
              <a:t>2 	Do you think the people do this kind of trip often? Why? / Why not?</a:t>
            </a:r>
          </a:p>
          <a:p>
            <a:pPr marL="363538" indent="-363538">
              <a:spcBef>
                <a:spcPts val="600"/>
              </a:spcBef>
            </a:pPr>
            <a:r>
              <a:rPr lang="en-US" altLang="zh-TW" sz="2000" dirty="0">
                <a:latin typeface="Calibri" panose="020F0502020204030204" pitchFamily="34" charset="0"/>
              </a:rPr>
              <a:t>3 	Would you like to take a trip like this?</a:t>
            </a:r>
            <a:endParaRPr lang="zh-TW" altLang="en-US" sz="2000" dirty="0">
              <a:latin typeface="Calibri" panose="020F0502020204030204" pitchFamily="34" charset="0"/>
            </a:endParaRPr>
          </a:p>
        </p:txBody>
      </p:sp>
      <p:sp>
        <p:nvSpPr>
          <p:cNvPr id="17" name="矩形 16">
            <a:extLst>
              <a:ext uri="{FF2B5EF4-FFF2-40B4-BE49-F238E27FC236}">
                <a16:creationId xmlns:a16="http://schemas.microsoft.com/office/drawing/2014/main" xmlns="" id="{849CBECE-DF68-475F-8E0E-C0A3C9CF384F}"/>
              </a:ext>
            </a:extLst>
          </p:cNvPr>
          <p:cNvSpPr/>
          <p:nvPr/>
        </p:nvSpPr>
        <p:spPr>
          <a:xfrm>
            <a:off x="726494" y="3240987"/>
            <a:ext cx="7950578" cy="2777683"/>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EXAMPLE ANSWERS</a:t>
            </a:r>
          </a:p>
          <a:p>
            <a:pPr marL="360363" indent="-360363">
              <a:spcBef>
                <a:spcPts val="300"/>
              </a:spcBef>
            </a:pPr>
            <a:r>
              <a:rPr lang="en-US" altLang="zh-TW" b="1" dirty="0">
                <a:solidFill>
                  <a:srgbClr val="FF0066"/>
                </a:solidFill>
                <a:latin typeface="Segoe Print" panose="02000600000000000000" pitchFamily="2" charset="0"/>
              </a:rPr>
              <a:t>1 	It looks like a research trip or a holiday in Antarctica where tourists see and photograph wildlife. The people are wearing warm weather gear and have state-of-the-art cameras so it suggests a very specialist tourist trip. </a:t>
            </a:r>
          </a:p>
          <a:p>
            <a:pPr marL="360363" indent="-360363">
              <a:spcBef>
                <a:spcPts val="300"/>
              </a:spcBef>
            </a:pPr>
            <a:r>
              <a:rPr lang="en-US" altLang="zh-TW" b="1" dirty="0">
                <a:solidFill>
                  <a:srgbClr val="FF0066"/>
                </a:solidFill>
                <a:latin typeface="Segoe Print" panose="02000600000000000000" pitchFamily="2" charset="0"/>
              </a:rPr>
              <a:t>2	No, it’s probably a once in a lifetime trip. It’s a long way to travel and must be very expensive. Conditions might be difficult or dangerous.</a:t>
            </a:r>
          </a:p>
          <a:p>
            <a:pPr marL="360363" indent="-360363">
              <a:spcBef>
                <a:spcPts val="300"/>
              </a:spcBef>
            </a:pPr>
            <a:r>
              <a:rPr lang="en-US" altLang="zh-TW" b="1" dirty="0">
                <a:solidFill>
                  <a:srgbClr val="FF0066"/>
                </a:solidFill>
                <a:latin typeface="Segoe Print" panose="02000600000000000000" pitchFamily="2" charset="0"/>
              </a:rPr>
              <a:t>3	Students’ own answers</a:t>
            </a:r>
            <a:endParaRPr lang="zh-TW" altLang="en-US" b="1" dirty="0">
              <a:solidFill>
                <a:srgbClr val="FF0066"/>
              </a:solidFill>
              <a:latin typeface="Segoe Print" panose="02000600000000000000" pitchFamily="2" charset="0"/>
            </a:endParaRPr>
          </a:p>
        </p:txBody>
      </p:sp>
      <p:pic>
        <p:nvPicPr>
          <p:cNvPr id="2" name="圖片 1">
            <a:extLst>
              <a:ext uri="{FF2B5EF4-FFF2-40B4-BE49-F238E27FC236}">
                <a16:creationId xmlns:a16="http://schemas.microsoft.com/office/drawing/2014/main" xmlns="" id="{91D594D4-F5A5-42DE-8560-C337D78C87B1}"/>
              </a:ext>
            </a:extLst>
          </p:cNvPr>
          <p:cNvPicPr>
            <a:picLocks noChangeAspect="1"/>
          </p:cNvPicPr>
          <p:nvPr/>
        </p:nvPicPr>
        <p:blipFill>
          <a:blip r:embed="rId2" cstate="print"/>
          <a:stretch>
            <a:fillRect/>
          </a:stretch>
        </p:blipFill>
        <p:spPr>
          <a:xfrm>
            <a:off x="5268187" y="-8433"/>
            <a:ext cx="3875814" cy="2638700"/>
          </a:xfrm>
          <a:prstGeom prst="rect">
            <a:avLst/>
          </a:prstGeom>
        </p:spPr>
      </p:pic>
    </p:spTree>
    <p:extLst>
      <p:ext uri="{BB962C8B-B14F-4D97-AF65-F5344CB8AC3E}">
        <p14:creationId xmlns:p14="http://schemas.microsoft.com/office/powerpoint/2010/main" xmlns=""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Think about how you would complete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sentences in Exercise 10. Then talk to people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your class and find someone who would make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good holiday companion.</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xmlns="" id="{E99991C3-F504-40A5-8558-11506C3EFCB7}"/>
              </a:ext>
            </a:extLst>
          </p:cNvPr>
          <p:cNvSpPr/>
          <p:nvPr/>
        </p:nvSpPr>
        <p:spPr>
          <a:xfrm>
            <a:off x="328242" y="1547815"/>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a:t>
            </a:r>
            <a:r>
              <a:rPr lang="en-US" altLang="zh-TW" sz="2000" b="1" dirty="0">
                <a:solidFill>
                  <a:srgbClr val="E20000"/>
                </a:solidFill>
                <a:latin typeface="Calibri" panose="020F0502020204030204" pitchFamily="34" charset="0"/>
                <a:cs typeface="Calibri" panose="020F0502020204030204" pitchFamily="34" charset="0"/>
              </a:rPr>
              <a:t> </a:t>
            </a:r>
            <a:r>
              <a:rPr lang="zh-TW" altLang="en-US"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with your holiday companion and decide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kind of holiday to have. Tell the class: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6012F1B1-F940-4509-9731-043DBDB212A7}"/>
              </a:ext>
            </a:extLst>
          </p:cNvPr>
          <p:cNvSpPr/>
          <p:nvPr/>
        </p:nvSpPr>
        <p:spPr>
          <a:xfrm>
            <a:off x="660021" y="2421072"/>
            <a:ext cx="8080701" cy="1554272"/>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 	where and when you would go</a:t>
            </a:r>
          </a:p>
          <a:p>
            <a:pPr marL="361950" indent="-361950">
              <a:spcBef>
                <a:spcPts val="600"/>
              </a:spcBef>
            </a:pPr>
            <a:r>
              <a:rPr lang="en-US" altLang="zh-TW" sz="2000" dirty="0">
                <a:solidFill>
                  <a:srgbClr val="000000"/>
                </a:solidFill>
                <a:latin typeface="Calibri" panose="020F0502020204030204" pitchFamily="34" charset="0"/>
              </a:rPr>
              <a:t>• 	how you’d get there</a:t>
            </a:r>
          </a:p>
          <a:p>
            <a:pPr marL="361950" indent="-361950">
              <a:spcBef>
                <a:spcPts val="600"/>
              </a:spcBef>
            </a:pPr>
            <a:r>
              <a:rPr lang="en-US" altLang="zh-TW" sz="2000" dirty="0">
                <a:solidFill>
                  <a:srgbClr val="000000"/>
                </a:solidFill>
                <a:latin typeface="Calibri" panose="020F0502020204030204" pitchFamily="34" charset="0"/>
              </a:rPr>
              <a:t>•	where you’d stay</a:t>
            </a:r>
          </a:p>
          <a:p>
            <a:pPr marL="361950" indent="-361950">
              <a:spcBef>
                <a:spcPts val="600"/>
              </a:spcBef>
            </a:pPr>
            <a:r>
              <a:rPr lang="en-US" altLang="zh-TW" sz="2000" dirty="0">
                <a:solidFill>
                  <a:srgbClr val="000000"/>
                </a:solidFill>
                <a:latin typeface="Calibri" panose="020F0502020204030204" pitchFamily="34" charset="0"/>
              </a:rPr>
              <a:t>• 	what you’d do there and why</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1378430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21933" y="1215355"/>
            <a:ext cx="6152799" cy="1442378"/>
          </a:xfrm>
          <a:prstGeom prst="rect">
            <a:avLst/>
          </a:prstGeom>
          <a:noFill/>
          <a:ln w="9525">
            <a:noFill/>
            <a:miter lim="800000"/>
            <a:headEnd/>
            <a:tailEnd/>
          </a:ln>
        </p:spPr>
      </p:pic>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three people talking about travel. Write the number of the speaker (1–3) next to the things they talk about.</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D5B80547-7A62-4C92-94DF-AAAF8F3E02A2}"/>
              </a:ext>
            </a:extLst>
          </p:cNvPr>
          <p:cNvSpPr/>
          <p:nvPr/>
        </p:nvSpPr>
        <p:spPr>
          <a:xfrm>
            <a:off x="274635" y="3427575"/>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Each speaker shares a travel tip. What are their tips? Discuss the tips with your partner.</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2471971" y="1229789"/>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3F2633EE-7264-4168-9BAE-286A6F0D6132}"/>
              </a:ext>
            </a:extLst>
          </p:cNvPr>
          <p:cNvSpPr/>
          <p:nvPr/>
        </p:nvSpPr>
        <p:spPr>
          <a:xfrm>
            <a:off x="2204842" y="1527740"/>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3F2633EE-7264-4168-9BAE-286A6F0D6132}"/>
              </a:ext>
            </a:extLst>
          </p:cNvPr>
          <p:cNvSpPr/>
          <p:nvPr/>
        </p:nvSpPr>
        <p:spPr>
          <a:xfrm>
            <a:off x="1763053" y="1774319"/>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2</a:t>
            </a:r>
            <a:endParaRPr lang="zh-TW" altLang="en-US" sz="1700"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3F2633EE-7264-4168-9BAE-286A6F0D6132}"/>
              </a:ext>
            </a:extLst>
          </p:cNvPr>
          <p:cNvSpPr/>
          <p:nvPr/>
        </p:nvSpPr>
        <p:spPr>
          <a:xfrm>
            <a:off x="1550459" y="2061996"/>
            <a:ext cx="43561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3F2633EE-7264-4168-9BAE-286A6F0D6132}"/>
              </a:ext>
            </a:extLst>
          </p:cNvPr>
          <p:cNvSpPr/>
          <p:nvPr/>
        </p:nvSpPr>
        <p:spPr>
          <a:xfrm>
            <a:off x="1711684" y="2336368"/>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xmlns="" id="{3F2633EE-7264-4168-9BAE-286A6F0D6132}"/>
              </a:ext>
            </a:extLst>
          </p:cNvPr>
          <p:cNvSpPr/>
          <p:nvPr/>
        </p:nvSpPr>
        <p:spPr>
          <a:xfrm>
            <a:off x="5019961" y="1235584"/>
            <a:ext cx="764389"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 2</a:t>
            </a:r>
            <a:endParaRPr lang="zh-TW" altLang="en-US" sz="17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3F2633EE-7264-4168-9BAE-286A6F0D6132}"/>
              </a:ext>
            </a:extLst>
          </p:cNvPr>
          <p:cNvSpPr/>
          <p:nvPr/>
        </p:nvSpPr>
        <p:spPr>
          <a:xfrm>
            <a:off x="6299885" y="1512986"/>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3F2633EE-7264-4168-9BAE-286A6F0D6132}"/>
              </a:ext>
            </a:extLst>
          </p:cNvPr>
          <p:cNvSpPr/>
          <p:nvPr/>
        </p:nvSpPr>
        <p:spPr>
          <a:xfrm>
            <a:off x="6841517" y="1791838"/>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3F2633EE-7264-4168-9BAE-286A6F0D6132}"/>
              </a:ext>
            </a:extLst>
          </p:cNvPr>
          <p:cNvSpPr/>
          <p:nvPr/>
        </p:nvSpPr>
        <p:spPr>
          <a:xfrm>
            <a:off x="5965184" y="2010625"/>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xmlns="" id="{3F2633EE-7264-4168-9BAE-286A6F0D6132}"/>
              </a:ext>
            </a:extLst>
          </p:cNvPr>
          <p:cNvSpPr/>
          <p:nvPr/>
        </p:nvSpPr>
        <p:spPr>
          <a:xfrm>
            <a:off x="5698055" y="2329124"/>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2</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xmlns="" id="{B2413412-AA77-492F-A495-1DB32E9C7113}"/>
              </a:ext>
            </a:extLst>
          </p:cNvPr>
          <p:cNvSpPr/>
          <p:nvPr/>
        </p:nvSpPr>
        <p:spPr>
          <a:xfrm>
            <a:off x="7281230" y="381078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61</a:t>
            </a:r>
            <a:endParaRPr lang="zh-TW" altLang="en-US" dirty="0">
              <a:solidFill>
                <a:schemeClr val="bg1">
                  <a:lumMod val="50000"/>
                </a:schemeClr>
              </a:solidFill>
              <a:latin typeface="Calibri" panose="020F0502020204030204" pitchFamily="34" charset="0"/>
            </a:endParaRPr>
          </a:p>
        </p:txBody>
      </p:sp>
      <p:sp>
        <p:nvSpPr>
          <p:cNvPr id="27" name="矩形 26">
            <a:extLst>
              <a:ext uri="{FF2B5EF4-FFF2-40B4-BE49-F238E27FC236}">
                <a16:creationId xmlns:a16="http://schemas.microsoft.com/office/drawing/2014/main" xmlns="" id="{849CBECE-DF68-475F-8E0E-C0A3C9CF384F}"/>
              </a:ext>
            </a:extLst>
          </p:cNvPr>
          <p:cNvSpPr/>
          <p:nvPr/>
        </p:nvSpPr>
        <p:spPr>
          <a:xfrm>
            <a:off x="677855" y="4337915"/>
            <a:ext cx="7950578" cy="155427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Speaker 1: Just take a small backpack with the essentials.</a:t>
            </a:r>
          </a:p>
          <a:p>
            <a:pPr>
              <a:spcBef>
                <a:spcPts val="300"/>
              </a:spcBef>
            </a:pPr>
            <a:r>
              <a:rPr lang="en-US" altLang="zh-TW" b="1" dirty="0">
                <a:solidFill>
                  <a:srgbClr val="FF0066"/>
                </a:solidFill>
                <a:latin typeface="Segoe Print" panose="02000600000000000000" pitchFamily="2" charset="0"/>
              </a:rPr>
              <a:t>Speaker 2: The key to a good trip is good planning. Don’t leave anything to chance!</a:t>
            </a:r>
          </a:p>
          <a:p>
            <a:pPr>
              <a:spcBef>
                <a:spcPts val="300"/>
              </a:spcBef>
            </a:pPr>
            <a:r>
              <a:rPr lang="en-US" altLang="zh-TW" b="1" dirty="0">
                <a:solidFill>
                  <a:srgbClr val="FF0066"/>
                </a:solidFill>
                <a:latin typeface="Segoe Print" panose="02000600000000000000" pitchFamily="2" charset="0"/>
              </a:rPr>
              <a:t>Speaker 3: Once the flight starts, take your watch off and relax. You have no control over the time you arrive, so why get stressed?</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xEl>
                                              <p:pRg st="0" end="0"/>
                                            </p:txEl>
                                          </p:spTgt>
                                        </p:tgtEl>
                                        <p:attrNameLst>
                                          <p:attrName>style.visibility</p:attrName>
                                        </p:attrNameLst>
                                      </p:cBhvr>
                                      <p:to>
                                        <p:strVal val="visible"/>
                                      </p:to>
                                    </p:set>
                                    <p:animEffect transition="in" filter="wipe(left)">
                                      <p:cBhvr>
                                        <p:cTn id="57" dur="500"/>
                                        <p:tgtEl>
                                          <p:spTgt spid="2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
                                            <p:txEl>
                                              <p:pRg st="1" end="1"/>
                                            </p:txEl>
                                          </p:spTgt>
                                        </p:tgtEl>
                                        <p:attrNameLst>
                                          <p:attrName>style.visibility</p:attrName>
                                        </p:attrNameLst>
                                      </p:cBhvr>
                                      <p:to>
                                        <p:strVal val="visible"/>
                                      </p:to>
                                    </p:set>
                                    <p:animEffect transition="in" filter="wipe(left)">
                                      <p:cBhvr>
                                        <p:cTn id="62" dur="500"/>
                                        <p:tgtEl>
                                          <p:spTgt spid="27">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xEl>
                                              <p:pRg st="2" end="2"/>
                                            </p:txEl>
                                          </p:spTgt>
                                        </p:tgtEl>
                                        <p:attrNameLst>
                                          <p:attrName>style.visibility</p:attrName>
                                        </p:attrNameLst>
                                      </p:cBhvr>
                                      <p:to>
                                        <p:strVal val="visible"/>
                                      </p:to>
                                    </p:set>
                                    <p:animEffect transition="in" filter="wipe(left)">
                                      <p:cBhvr>
                                        <p:cTn id="6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19" grpId="0"/>
      <p:bldP spid="20" grpId="0"/>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27731B2D-0C3F-44B5-9CE9-0F761E8103DF}"/>
              </a:ext>
            </a:extLst>
          </p:cNvPr>
          <p:cNvSpPr/>
          <p:nvPr/>
        </p:nvSpPr>
        <p:spPr>
          <a:xfrm>
            <a:off x="384651" y="856078"/>
            <a:ext cx="8352928" cy="5324535"/>
          </a:xfrm>
          <a:prstGeom prst="rect">
            <a:avLst/>
          </a:prstGeom>
          <a:ln>
            <a:solidFill>
              <a:srgbClr val="0000E1"/>
            </a:solidFill>
          </a:ln>
        </p:spPr>
        <p:txBody>
          <a:bodyPr wrap="square">
            <a:spAutoFit/>
          </a:bodyPr>
          <a:lstStyle/>
          <a:p>
            <a:r>
              <a:rPr lang="en-US" altLang="zh-TW" sz="1700" b="1" dirty="0">
                <a:solidFill>
                  <a:srgbClr val="0000E1"/>
                </a:solidFill>
                <a:latin typeface="Calibri" panose="020F0502020204030204" pitchFamily="34" charset="0"/>
                <a:cs typeface="Arial" pitchFamily="34" charset="0"/>
              </a:rPr>
              <a:t>1 </a:t>
            </a:r>
          </a:p>
          <a:p>
            <a:r>
              <a:rPr lang="en-US" altLang="zh-TW" sz="1700" dirty="0">
                <a:solidFill>
                  <a:srgbClr val="0000E1"/>
                </a:solidFill>
                <a:latin typeface="Calibri" panose="020F0502020204030204" pitchFamily="34" charset="0"/>
                <a:cs typeface="Arial" pitchFamily="34" charset="0"/>
              </a:rPr>
              <a:t>A couple of years ago I went on a round-the-world trip with a friend. What an experience! The best bits were when we took local buses and trains – you know the kind of thing. They stop everywhere and it takes ages to get to where you’re going. On the other hand, we met some really interesting people on the buses in Peru. We learned a lot about the history of Peru. But I took far too much luggage with me – I couldn’t carry it easily and I worried about losing it. Just take a small backpack with the essentials, that’s my advice. </a:t>
            </a:r>
          </a:p>
          <a:p>
            <a:r>
              <a:rPr lang="en-US" altLang="zh-TW" sz="1700" b="1" dirty="0">
                <a:solidFill>
                  <a:srgbClr val="0000E1"/>
                </a:solidFill>
                <a:latin typeface="Calibri" panose="020F0502020204030204" pitchFamily="34" charset="0"/>
                <a:cs typeface="Arial" pitchFamily="34" charset="0"/>
              </a:rPr>
              <a:t>2</a:t>
            </a:r>
            <a:r>
              <a:rPr lang="en-US" altLang="zh-TW" sz="1700" dirty="0">
                <a:solidFill>
                  <a:srgbClr val="0000E1"/>
                </a:solidFill>
                <a:latin typeface="Calibri" panose="020F0502020204030204" pitchFamily="34" charset="0"/>
                <a:cs typeface="Arial" pitchFamily="34" charset="0"/>
              </a:rPr>
              <a:t> </a:t>
            </a:r>
          </a:p>
          <a:p>
            <a:r>
              <a:rPr lang="en-US" altLang="zh-TW" sz="1700" dirty="0">
                <a:solidFill>
                  <a:srgbClr val="0000E1"/>
                </a:solidFill>
                <a:latin typeface="Calibri" panose="020F0502020204030204" pitchFamily="34" charset="0"/>
                <a:cs typeface="Arial" pitchFamily="34" charset="0"/>
              </a:rPr>
              <a:t>I haven’t travelled very much in the last few years. I’ve been on a few day trips to Liverpool and I’ve had a couple of weekends away to Scotland this year. I don’t go far any more. I’m more interested in the place I’m going to than in the journey. Edinburgh and Glasgow are fascinating cities. But in my experience, the key to a good trip is good planning. Don’t leave anything to chance!</a:t>
            </a:r>
          </a:p>
          <a:p>
            <a:r>
              <a:rPr lang="en-US" altLang="zh-TW" sz="1700" b="1" dirty="0">
                <a:solidFill>
                  <a:srgbClr val="0000E1"/>
                </a:solidFill>
                <a:latin typeface="Calibri" panose="020F0502020204030204" pitchFamily="34" charset="0"/>
                <a:cs typeface="Arial" pitchFamily="34" charset="0"/>
              </a:rPr>
              <a:t>3</a:t>
            </a:r>
            <a:r>
              <a:rPr lang="en-US" altLang="zh-TW" sz="1700" dirty="0">
                <a:solidFill>
                  <a:srgbClr val="0000E1"/>
                </a:solidFill>
                <a:latin typeface="Calibri" panose="020F0502020204030204" pitchFamily="34" charset="0"/>
                <a:cs typeface="Arial" pitchFamily="34" charset="0"/>
              </a:rPr>
              <a:t> </a:t>
            </a:r>
          </a:p>
          <a:p>
            <a:r>
              <a:rPr lang="en-US" altLang="zh-TW" sz="1700" dirty="0">
                <a:solidFill>
                  <a:srgbClr val="0000E1"/>
                </a:solidFill>
                <a:latin typeface="Calibri" panose="020F0502020204030204" pitchFamily="34" charset="0"/>
                <a:cs typeface="Arial" pitchFamily="34" charset="0"/>
              </a:rPr>
              <a:t>I work in IT and I travel a lot – too much – for my job. I spend a lot of time on planes and in my car on the motorway, travelling to the projects I’m working on. I don’t particularly enjoy it, especially when there are delays, but it’s part of my job. I often get a very early flight from Gatwick and delays can mean I lose a whole working day. I have to go on business trips abroad several times a year. My travel tip? Once the flight starts, take your watch off and relax. You have no control over the time you arrive, so why get stressed?</a:t>
            </a:r>
          </a:p>
        </p:txBody>
      </p:sp>
      <p:sp>
        <p:nvSpPr>
          <p:cNvPr id="6" name="矩形 24">
            <a:extLst>
              <a:ext uri="{FF2B5EF4-FFF2-40B4-BE49-F238E27FC236}">
                <a16:creationId xmlns:a16="http://schemas.microsoft.com/office/drawing/2014/main" xmlns="" id="{B2413412-AA77-492F-A495-1DB32E9C7113}"/>
              </a:ext>
            </a:extLst>
          </p:cNvPr>
          <p:cNvSpPr/>
          <p:nvPr/>
        </p:nvSpPr>
        <p:spPr>
          <a:xfrm>
            <a:off x="3764307" y="21180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61</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countries or cities have you been to? Find people in your class who have had similar experiences to you.</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30" name="矩形 29">
            <a:extLst>
              <a:ext uri="{FF2B5EF4-FFF2-40B4-BE49-F238E27FC236}">
                <a16:creationId xmlns:a16="http://schemas.microsoft.com/office/drawing/2014/main" xmlns="" id="{6DCF3B10-AA4C-454D-A4E3-C87A88555371}"/>
              </a:ext>
            </a:extLst>
          </p:cNvPr>
          <p:cNvSpPr/>
          <p:nvPr/>
        </p:nvSpPr>
        <p:spPr>
          <a:xfrm>
            <a:off x="765045" y="1123999"/>
            <a:ext cx="5411659"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Have you been to Vietnam?</a:t>
            </a:r>
          </a:p>
          <a:p>
            <a:pPr marL="360363" indent="-360363">
              <a:spcBef>
                <a:spcPts val="600"/>
              </a:spcBef>
            </a:pPr>
            <a:r>
              <a:rPr lang="en-US" altLang="zh-TW" sz="2000" i="1" dirty="0">
                <a:solidFill>
                  <a:srgbClr val="0080FF"/>
                </a:solidFill>
                <a:latin typeface="Calibri" panose="020F0502020204030204" pitchFamily="34" charset="0"/>
              </a:rPr>
              <a:t>B: 	Yes, we had a holiday there last year.</a:t>
            </a:r>
          </a:p>
          <a:p>
            <a:pPr marL="360363" indent="-360363">
              <a:spcBef>
                <a:spcPts val="600"/>
              </a:spcBef>
            </a:pPr>
            <a:r>
              <a:rPr lang="en-US" altLang="zh-TW" sz="2000" i="1" dirty="0">
                <a:solidFill>
                  <a:srgbClr val="0080FF"/>
                </a:solidFill>
                <a:latin typeface="Calibri" panose="020F0502020204030204" pitchFamily="34" charset="0"/>
              </a:rPr>
              <a:t>A: 	Me too! Where did you go?</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xmlns="" val="2361528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8a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Holidays and memories</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27082" y="1776184"/>
            <a:ext cx="847694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Why did you choose the destination of your most recent holiday? Tell your partner.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holiday activities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76E68D4F-6CCD-4F32-AA9F-C69102300207}"/>
              </a:ext>
            </a:extLst>
          </p:cNvPr>
          <p:cNvSpPr/>
          <p:nvPr/>
        </p:nvSpPr>
        <p:spPr>
          <a:xfrm>
            <a:off x="849395" y="4273998"/>
            <a:ext cx="3973286" cy="36933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3" cstate="print"/>
          <a:srcRect/>
          <a:stretch>
            <a:fillRect/>
          </a:stretch>
        </p:blipFill>
        <p:spPr bwMode="auto">
          <a:xfrm>
            <a:off x="794582" y="2630342"/>
            <a:ext cx="3777418" cy="1468433"/>
          </a:xfrm>
          <a:prstGeom prst="rect">
            <a:avLst/>
          </a:prstGeom>
          <a:noFill/>
          <a:ln w="9525">
            <a:noFill/>
            <a:miter lim="800000"/>
            <a:headEnd/>
            <a:tailEnd/>
          </a:ln>
        </p:spPr>
      </p:pic>
    </p:spTree>
    <p:extLst>
      <p:ext uri="{BB962C8B-B14F-4D97-AF65-F5344CB8AC3E}">
        <p14:creationId xmlns:p14="http://schemas.microsoft.com/office/powerpoint/2010/main" xmlns=""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Match the activities (1–6) with the examples (a–f). What do you enjoy doing when you go on holiday? Give your own examples.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D1FB5A0E-9DC1-494A-8BF9-C5883AAD804E}"/>
              </a:ext>
            </a:extLst>
          </p:cNvPr>
          <p:cNvSpPr/>
          <p:nvPr/>
        </p:nvSpPr>
        <p:spPr>
          <a:xfrm>
            <a:off x="658080" y="3548211"/>
            <a:ext cx="811650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hiking in the mountains</a:t>
            </a:r>
          </a:p>
          <a:p>
            <a:pPr marL="360000" indent="-360000">
              <a:spcBef>
                <a:spcPts val="600"/>
              </a:spcBef>
            </a:pPr>
            <a:r>
              <a:rPr lang="en-US" altLang="zh-TW" sz="2000" dirty="0">
                <a:latin typeface="Calibri" panose="020F0502020204030204" pitchFamily="34" charset="0"/>
              </a:rPr>
              <a:t>b 	lying on the beach</a:t>
            </a:r>
          </a:p>
          <a:p>
            <a:pPr marL="360000" indent="-360000">
              <a:spcBef>
                <a:spcPts val="600"/>
              </a:spcBef>
            </a:pPr>
            <a:r>
              <a:rPr lang="en-US" altLang="zh-TW" sz="2000" dirty="0">
                <a:latin typeface="Calibri" panose="020F0502020204030204" pitchFamily="34" charset="0"/>
              </a:rPr>
              <a:t>c	playing board games</a:t>
            </a:r>
          </a:p>
          <a:p>
            <a:pPr marL="360000" indent="-360000">
              <a:spcBef>
                <a:spcPts val="600"/>
              </a:spcBef>
            </a:pPr>
            <a:r>
              <a:rPr lang="en-US" altLang="zh-TW" sz="2000" dirty="0">
                <a:latin typeface="Calibri" panose="020F0502020204030204" pitchFamily="34" charset="0"/>
              </a:rPr>
              <a:t>d 	riding on a camel</a:t>
            </a:r>
          </a:p>
          <a:p>
            <a:pPr marL="360000" indent="-360000">
              <a:spcBef>
                <a:spcPts val="600"/>
              </a:spcBef>
            </a:pPr>
            <a:r>
              <a:rPr lang="en-US" altLang="zh-TW" sz="2000" dirty="0">
                <a:latin typeface="Calibri" panose="020F0502020204030204" pitchFamily="34" charset="0"/>
              </a:rPr>
              <a:t>e 	taking a painting course</a:t>
            </a:r>
          </a:p>
          <a:p>
            <a:pPr marL="360000" indent="-360000">
              <a:spcBef>
                <a:spcPts val="600"/>
              </a:spcBef>
            </a:pPr>
            <a:r>
              <a:rPr lang="en-US" altLang="zh-TW" sz="2000" dirty="0">
                <a:latin typeface="Calibri" panose="020F0502020204030204" pitchFamily="34" charset="0"/>
              </a:rPr>
              <a:t>f 	visiting famous monuments</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xmlns="" id="{D1FB5A0E-9DC1-494A-8BF9-C5883AAD804E}"/>
              </a:ext>
            </a:extLst>
          </p:cNvPr>
          <p:cNvSpPr/>
          <p:nvPr/>
        </p:nvSpPr>
        <p:spPr>
          <a:xfrm>
            <a:off x="658080" y="1038476"/>
            <a:ext cx="811650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taking it easy</a:t>
            </a:r>
          </a:p>
          <a:p>
            <a:pPr marL="360000" indent="-360000">
              <a:spcBef>
                <a:spcPts val="600"/>
              </a:spcBef>
            </a:pPr>
            <a:r>
              <a:rPr lang="en-US" altLang="zh-TW" sz="2000" dirty="0">
                <a:latin typeface="Calibri" panose="020F0502020204030204" pitchFamily="34" charset="0"/>
              </a:rPr>
              <a:t>2	going sightseeing</a:t>
            </a:r>
          </a:p>
          <a:p>
            <a:pPr marL="360000" indent="-360000">
              <a:spcBef>
                <a:spcPts val="600"/>
              </a:spcBef>
            </a:pPr>
            <a:r>
              <a:rPr lang="en-US" altLang="zh-TW" sz="2000" dirty="0">
                <a:latin typeface="Calibri" panose="020F0502020204030204" pitchFamily="34" charset="0"/>
              </a:rPr>
              <a:t>3 	having new experiences</a:t>
            </a:r>
          </a:p>
          <a:p>
            <a:pPr marL="360000" indent="-360000">
              <a:spcBef>
                <a:spcPts val="600"/>
              </a:spcBef>
            </a:pPr>
            <a:r>
              <a:rPr lang="en-US" altLang="zh-TW" sz="2000" dirty="0">
                <a:latin typeface="Calibri" panose="020F0502020204030204" pitchFamily="34" charset="0"/>
              </a:rPr>
              <a:t>4 	being active</a:t>
            </a:r>
          </a:p>
          <a:p>
            <a:pPr marL="360000" indent="-360000">
              <a:spcBef>
                <a:spcPts val="600"/>
              </a:spcBef>
            </a:pPr>
            <a:r>
              <a:rPr lang="en-US" altLang="zh-TW" sz="2000" dirty="0">
                <a:latin typeface="Calibri" panose="020F0502020204030204" pitchFamily="34" charset="0"/>
              </a:rPr>
              <a:t>5 	learning new things</a:t>
            </a:r>
          </a:p>
          <a:p>
            <a:pPr marL="360000" indent="-360000">
              <a:spcBef>
                <a:spcPts val="600"/>
              </a:spcBef>
            </a:pPr>
            <a:r>
              <a:rPr lang="en-US" altLang="zh-TW" sz="2000" dirty="0">
                <a:latin typeface="Calibri" panose="020F0502020204030204" pitchFamily="34" charset="0"/>
              </a:rPr>
              <a:t>6 	spending time with friends or family</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xmlns="" id="{3F2633EE-7264-4168-9BAE-286A6F0D6132}"/>
              </a:ext>
            </a:extLst>
          </p:cNvPr>
          <p:cNvSpPr/>
          <p:nvPr/>
        </p:nvSpPr>
        <p:spPr>
          <a:xfrm>
            <a:off x="440529" y="986403"/>
            <a:ext cx="444687" cy="2400657"/>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b</a:t>
            </a:r>
          </a:p>
          <a:p>
            <a:pPr marL="358775" indent="-358775">
              <a:lnSpc>
                <a:spcPts val="3000"/>
              </a:lnSpc>
            </a:pPr>
            <a:r>
              <a:rPr lang="en-US" altLang="zh-TW" b="1" dirty="0">
                <a:solidFill>
                  <a:srgbClr val="FF0066"/>
                </a:solidFill>
                <a:latin typeface="Segoe Print" panose="02000600000000000000" pitchFamily="2" charset="0"/>
              </a:rPr>
              <a:t>f</a:t>
            </a:r>
          </a:p>
          <a:p>
            <a:pPr marL="358775" indent="-358775">
              <a:lnSpc>
                <a:spcPts val="3000"/>
              </a:lnSpc>
            </a:pPr>
            <a:r>
              <a:rPr lang="en-US" altLang="zh-TW" b="1" dirty="0">
                <a:solidFill>
                  <a:srgbClr val="FF0066"/>
                </a:solidFill>
                <a:latin typeface="Segoe Print" panose="02000600000000000000" pitchFamily="2" charset="0"/>
              </a:rPr>
              <a:t>d</a:t>
            </a:r>
          </a:p>
          <a:p>
            <a:pPr marL="358775" indent="-358775">
              <a:lnSpc>
                <a:spcPts val="3000"/>
              </a:lnSpc>
            </a:pPr>
            <a:r>
              <a:rPr lang="en-US" altLang="zh-TW" b="1" dirty="0">
                <a:solidFill>
                  <a:srgbClr val="FF0066"/>
                </a:solidFill>
                <a:latin typeface="Segoe Print" panose="02000600000000000000" pitchFamily="2" charset="0"/>
              </a:rPr>
              <a:t>a</a:t>
            </a:r>
          </a:p>
          <a:p>
            <a:pPr marL="358775" indent="-358775">
              <a:lnSpc>
                <a:spcPts val="3000"/>
              </a:lnSpc>
            </a:pPr>
            <a:r>
              <a:rPr lang="en-US" altLang="zh-TW" b="1" dirty="0">
                <a:solidFill>
                  <a:srgbClr val="FF0066"/>
                </a:solidFill>
                <a:latin typeface="Segoe Print" panose="02000600000000000000" pitchFamily="2" charset="0"/>
              </a:rPr>
              <a:t>e</a:t>
            </a:r>
          </a:p>
          <a:p>
            <a:pPr marL="358775" indent="-358775">
              <a:lnSpc>
                <a:spcPts val="30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ADDF4148-9731-4ADF-956C-895FEBB48DB0}"/>
              </a:ext>
            </a:extLst>
          </p:cNvPr>
          <p:cNvSpPr/>
          <p:nvPr/>
        </p:nvSpPr>
        <p:spPr>
          <a:xfrm>
            <a:off x="304908" y="864340"/>
            <a:ext cx="844906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latin typeface="Calibri" panose="020F0502020204030204" pitchFamily="34" charset="0"/>
                <a:cs typeface="Calibri" panose="020F0502020204030204" pitchFamily="34" charset="0"/>
              </a:rPr>
              <a:t>Look at the photo with the article. Which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these things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 do you think it shows?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275726" y="2975402"/>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answer the questions.</a:t>
            </a:r>
            <a:endParaRPr lang="zh-TW" altLang="en-US" sz="2000" dirty="0">
              <a:latin typeface="Calibri" panose="020F0502020204030204" pitchFamily="34" charset="0"/>
              <a:cs typeface="Calibri" panose="020F0502020204030204" pitchFamily="34" charset="0"/>
            </a:endParaRPr>
          </a:p>
        </p:txBody>
      </p:sp>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xmlns="" id="{B250C6FA-5AF3-4351-AE5D-3A2FC7F53049}"/>
              </a:ext>
            </a:extLst>
          </p:cNvPr>
          <p:cNvSpPr/>
          <p:nvPr/>
        </p:nvSpPr>
        <p:spPr>
          <a:xfrm>
            <a:off x="637467" y="3358865"/>
            <a:ext cx="8116505" cy="1785104"/>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Where are the writers from and what are</a:t>
            </a:r>
            <a:r>
              <a:rPr lang="zh-TW" altLang="en-US" sz="2000" dirty="0">
                <a:latin typeface="Calibri" panose="020F0502020204030204" pitchFamily="34" charset="0"/>
              </a:rPr>
              <a:t> </a:t>
            </a:r>
            <a:r>
              <a:rPr lang="en-US" altLang="zh-TW" sz="2000" dirty="0">
                <a:latin typeface="Calibri" panose="020F0502020204030204" pitchFamily="34" charset="0"/>
              </a:rPr>
              <a:t>their destinations?</a:t>
            </a:r>
          </a:p>
          <a:p>
            <a:pPr marL="360000" indent="-360000">
              <a:spcBef>
                <a:spcPts val="300"/>
              </a:spcBef>
            </a:pPr>
            <a:r>
              <a:rPr lang="en-US" altLang="zh-TW" sz="2000" dirty="0">
                <a:latin typeface="Calibri" panose="020F0502020204030204" pitchFamily="34" charset="0"/>
              </a:rPr>
              <a:t>2 	Which writers haven’t been to these</a:t>
            </a:r>
            <a:r>
              <a:rPr lang="zh-TW" altLang="en-US" sz="2000" dirty="0">
                <a:latin typeface="Calibri" panose="020F0502020204030204" pitchFamily="34" charset="0"/>
              </a:rPr>
              <a:t> </a:t>
            </a:r>
            <a:r>
              <a:rPr lang="en-US" altLang="zh-TW" sz="2000" dirty="0">
                <a:latin typeface="Calibri" panose="020F0502020204030204" pitchFamily="34" charset="0"/>
              </a:rPr>
              <a:t>places before?</a:t>
            </a:r>
          </a:p>
          <a:p>
            <a:pPr marL="360000" indent="-360000">
              <a:spcBef>
                <a:spcPts val="300"/>
              </a:spcBef>
            </a:pPr>
            <a:r>
              <a:rPr lang="en-US" altLang="zh-TW" sz="2000" dirty="0">
                <a:latin typeface="Calibri" panose="020F0502020204030204" pitchFamily="34" charset="0"/>
              </a:rPr>
              <a:t>3 	Which writer has problems with</a:t>
            </a:r>
            <a:r>
              <a:rPr lang="zh-TW" altLang="en-US" sz="2000" dirty="0">
                <a:latin typeface="Calibri" panose="020F0502020204030204" pitchFamily="34" charset="0"/>
              </a:rPr>
              <a:t> </a:t>
            </a:r>
            <a:r>
              <a:rPr lang="en-US" altLang="zh-TW" sz="2000" dirty="0">
                <a:latin typeface="Calibri" panose="020F0502020204030204" pitchFamily="34" charset="0"/>
              </a:rPr>
              <a:t>the language?</a:t>
            </a:r>
          </a:p>
          <a:p>
            <a:pPr marL="360000" indent="-360000">
              <a:spcBef>
                <a:spcPts val="300"/>
              </a:spcBef>
            </a:pPr>
            <a:r>
              <a:rPr lang="en-US" altLang="zh-TW" sz="2000" dirty="0">
                <a:latin typeface="Calibri" panose="020F0502020204030204" pitchFamily="34" charset="0"/>
              </a:rPr>
              <a:t>4 	Which writer travels with his/her parents?</a:t>
            </a:r>
          </a:p>
          <a:p>
            <a:pPr marL="360000" indent="-360000">
              <a:spcBef>
                <a:spcPts val="300"/>
              </a:spcBef>
            </a:pPr>
            <a:r>
              <a:rPr lang="en-US" altLang="zh-TW" sz="2000" dirty="0">
                <a:latin typeface="Calibri" panose="020F0502020204030204" pitchFamily="34" charset="0"/>
              </a:rPr>
              <a:t>5 	Which writer has to change his/her plans?</a:t>
            </a:r>
            <a:r>
              <a:rPr lang="zh-TW" altLang="en-US" sz="2000" dirty="0">
                <a:latin typeface="Calibri" panose="020F0502020204030204" pitchFamily="34" charset="0"/>
              </a:rPr>
              <a:t> </a:t>
            </a:r>
            <a:r>
              <a:rPr lang="en-US" altLang="zh-TW" sz="2000" dirty="0">
                <a:latin typeface="Calibri" panose="020F0502020204030204" pitchFamily="34" charset="0"/>
              </a:rPr>
              <a:t>Why?</a:t>
            </a:r>
          </a:p>
        </p:txBody>
      </p:sp>
      <p:sp>
        <p:nvSpPr>
          <p:cNvPr id="14" name="矩形 13">
            <a:extLst>
              <a:ext uri="{FF2B5EF4-FFF2-40B4-BE49-F238E27FC236}">
                <a16:creationId xmlns:a16="http://schemas.microsoft.com/office/drawing/2014/main" xmlns="" id="{7F5FFBD5-A7FF-41AA-A864-6B5C18854EC4}"/>
              </a:ext>
            </a:extLst>
          </p:cNvPr>
          <p:cNvSpPr/>
          <p:nvPr/>
        </p:nvSpPr>
        <p:spPr>
          <a:xfrm>
            <a:off x="650299" y="1563098"/>
            <a:ext cx="8143741"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coastline</a:t>
            </a:r>
          </a:p>
          <a:p>
            <a:pPr marL="360000" indent="-360000">
              <a:spcBef>
                <a:spcPts val="300"/>
              </a:spcBef>
            </a:pPr>
            <a:r>
              <a:rPr lang="en-US" altLang="zh-TW" sz="2000" dirty="0">
                <a:latin typeface="Calibri" panose="020F0502020204030204" pitchFamily="34" charset="0"/>
              </a:rPr>
              <a:t>b 	a market</a:t>
            </a:r>
          </a:p>
          <a:p>
            <a:pPr marL="360000" indent="-360000">
              <a:spcBef>
                <a:spcPts val="300"/>
              </a:spcBef>
            </a:pPr>
            <a:r>
              <a:rPr lang="en-US" altLang="zh-TW" sz="2000" dirty="0">
                <a:latin typeface="Calibri" panose="020F0502020204030204" pitchFamily="34" charset="0"/>
              </a:rPr>
              <a:t>c 	a village</a:t>
            </a:r>
            <a:endParaRPr lang="zh-TW" altLang="en-US" sz="2000" dirty="0">
              <a:latin typeface="Calibri" panose="020F0502020204030204" pitchFamily="34" charset="0"/>
            </a:endParaRPr>
          </a:p>
        </p:txBody>
      </p:sp>
      <p:sp>
        <p:nvSpPr>
          <p:cNvPr id="17" name="矩形: 圓角 5">
            <a:extLst>
              <a:ext uri="{FF2B5EF4-FFF2-40B4-BE49-F238E27FC236}">
                <a16:creationId xmlns:a16="http://schemas.microsoft.com/office/drawing/2014/main" xmlns="" id="{85156C8D-897B-4A8B-8587-EFB449E474E6}"/>
              </a:ext>
            </a:extLst>
          </p:cNvPr>
          <p:cNvSpPr/>
          <p:nvPr/>
        </p:nvSpPr>
        <p:spPr>
          <a:xfrm>
            <a:off x="658955" y="1964764"/>
            <a:ext cx="30292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 name="圖片 1">
            <a:extLst>
              <a:ext uri="{FF2B5EF4-FFF2-40B4-BE49-F238E27FC236}">
                <a16:creationId xmlns:a16="http://schemas.microsoft.com/office/drawing/2014/main" xmlns="" id="{96AF7AD1-395F-4195-943A-78FC2178A3EB}"/>
              </a:ext>
            </a:extLst>
          </p:cNvPr>
          <p:cNvPicPr>
            <a:picLocks noChangeAspect="1"/>
          </p:cNvPicPr>
          <p:nvPr/>
        </p:nvPicPr>
        <p:blipFill>
          <a:blip r:embed="rId2" cstate="print"/>
          <a:stretch>
            <a:fillRect/>
          </a:stretch>
        </p:blipFill>
        <p:spPr>
          <a:xfrm>
            <a:off x="2517416" y="1290880"/>
            <a:ext cx="2712169" cy="1588343"/>
          </a:xfrm>
          <a:prstGeom prst="rect">
            <a:avLst/>
          </a:prstGeom>
        </p:spPr>
      </p:pic>
    </p:spTree>
    <p:extLst>
      <p:ext uri="{BB962C8B-B14F-4D97-AF65-F5344CB8AC3E}">
        <p14:creationId xmlns:p14="http://schemas.microsoft.com/office/powerpoint/2010/main" xmlns=""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279241" y="2005987"/>
            <a:ext cx="8542305" cy="4324261"/>
          </a:xfrm>
          <a:prstGeom prst="rect">
            <a:avLst/>
          </a:prstGeom>
        </p:spPr>
        <p:txBody>
          <a:bodyPr wrap="square">
            <a:spAutoFit/>
          </a:bodyPr>
          <a:lstStyle/>
          <a:p>
            <a:pPr marL="360363" indent="-720725">
              <a:spcBef>
                <a:spcPts val="600"/>
              </a:spcBef>
            </a:pPr>
            <a:r>
              <a:rPr lang="en-US" altLang="zh-TW" b="1" dirty="0">
                <a:solidFill>
                  <a:srgbClr val="000000"/>
                </a:solidFill>
                <a:latin typeface="Calibri" panose="020F0502020204030204" pitchFamily="34" charset="0"/>
              </a:rPr>
              <a:t>1</a:t>
            </a:r>
            <a:r>
              <a:rPr lang="en-US" altLang="zh-TW" dirty="0">
                <a:solidFill>
                  <a:srgbClr val="000000"/>
                </a:solidFill>
                <a:latin typeface="Calibri" panose="020F0502020204030204" pitchFamily="34" charset="0"/>
              </a:rPr>
              <a:t>	</a:t>
            </a:r>
            <a:r>
              <a:rPr lang="en-US" altLang="zh-TW" sz="2000" b="1" i="1" dirty="0">
                <a:solidFill>
                  <a:schemeClr val="accent2">
                    <a:lumMod val="75000"/>
                  </a:schemeClr>
                </a:solidFill>
                <a:latin typeface="Calibri" panose="020F0502020204030204" pitchFamily="34" charset="0"/>
              </a:rPr>
              <a:t>Lucy Chang</a:t>
            </a:r>
            <a:endParaRPr lang="en-US" altLang="zh-TW" b="1" i="1" dirty="0">
              <a:solidFill>
                <a:schemeClr val="accent2">
                  <a:lumMod val="75000"/>
                </a:schemeClr>
              </a:solidFill>
              <a:latin typeface="Calibri" panose="020F0502020204030204" pitchFamily="34" charset="0"/>
            </a:endParaRPr>
          </a:p>
          <a:p>
            <a:pPr>
              <a:lnSpc>
                <a:spcPts val="2000"/>
              </a:lnSpc>
              <a:spcBef>
                <a:spcPts val="600"/>
              </a:spcBef>
            </a:pPr>
            <a:r>
              <a:rPr lang="en-US" altLang="zh-TW" dirty="0">
                <a:solidFill>
                  <a:srgbClr val="000000"/>
                </a:solidFill>
                <a:latin typeface="Calibri" panose="020F0502020204030204" pitchFamily="34" charset="0"/>
              </a:rPr>
              <a:t>I step off the train in Taipei and follow the crowd into </a:t>
            </a:r>
            <a:r>
              <a:rPr lang="en-US" altLang="zh-TW" dirty="0" err="1">
                <a:solidFill>
                  <a:srgbClr val="000000"/>
                </a:solidFill>
                <a:latin typeface="Calibri" panose="020F0502020204030204" pitchFamily="34" charset="0"/>
              </a:rPr>
              <a:t>Shilin</a:t>
            </a:r>
            <a:r>
              <a:rPr lang="en-US" altLang="zh-TW" dirty="0">
                <a:solidFill>
                  <a:srgbClr val="000000"/>
                </a:solidFill>
                <a:latin typeface="Calibri" panose="020F0502020204030204" pitchFamily="34" charset="0"/>
              </a:rPr>
              <a:t>, one of the city’s most famous night markets. Brightly-lit red, white and yellow signs are swinging above the market stalls. I’m not very good at reading Chinese characters, in spite of being from Taipei originally. Stall holders call out to me. It’s my first visit here and I’m too embarrassed to speak. Back home in London, I learned to say a few words, but right now my mind is blank. It’s not a good start to my trip.</a:t>
            </a:r>
          </a:p>
          <a:p>
            <a:pPr marL="360363" indent="-360363">
              <a:spcBef>
                <a:spcPts val="600"/>
              </a:spcBef>
            </a:pPr>
            <a:r>
              <a:rPr lang="en-US" altLang="zh-TW" b="1" dirty="0">
                <a:latin typeface="Calibri" panose="020F0502020204030204" pitchFamily="34" charset="0"/>
              </a:rPr>
              <a:t>2</a:t>
            </a:r>
            <a:r>
              <a:rPr lang="en-US" altLang="zh-TW" b="1" i="1" dirty="0">
                <a:solidFill>
                  <a:schemeClr val="accent2">
                    <a:lumMod val="75000"/>
                  </a:schemeClr>
                </a:solidFill>
                <a:latin typeface="Calibri" panose="020F0502020204030204" pitchFamily="34" charset="0"/>
              </a:rPr>
              <a:t>	</a:t>
            </a:r>
            <a:r>
              <a:rPr lang="en-US" altLang="zh-TW" sz="2000" b="1" i="1" dirty="0">
                <a:solidFill>
                  <a:schemeClr val="accent2">
                    <a:lumMod val="75000"/>
                  </a:schemeClr>
                </a:solidFill>
                <a:latin typeface="Calibri" panose="020F0502020204030204" pitchFamily="34" charset="0"/>
              </a:rPr>
              <a:t>Liz </a:t>
            </a:r>
            <a:r>
              <a:rPr lang="en-US" altLang="zh-TW" sz="2000" b="1" i="1" dirty="0" err="1">
                <a:solidFill>
                  <a:schemeClr val="accent2">
                    <a:lumMod val="75000"/>
                  </a:schemeClr>
                </a:solidFill>
                <a:latin typeface="Calibri" panose="020F0502020204030204" pitchFamily="34" charset="0"/>
              </a:rPr>
              <a:t>Mullan</a:t>
            </a:r>
            <a:endParaRPr lang="en-US" altLang="zh-TW" b="1" i="1" dirty="0">
              <a:solidFill>
                <a:schemeClr val="accent2">
                  <a:lumMod val="75000"/>
                </a:schemeClr>
              </a:solidFill>
              <a:latin typeface="Calibri" panose="020F0502020204030204" pitchFamily="34" charset="0"/>
            </a:endParaRPr>
          </a:p>
          <a:p>
            <a:pPr>
              <a:lnSpc>
                <a:spcPts val="2000"/>
              </a:lnSpc>
            </a:pPr>
            <a:r>
              <a:rPr lang="en-US" altLang="zh-TW" dirty="0">
                <a:solidFill>
                  <a:srgbClr val="000000"/>
                </a:solidFill>
                <a:latin typeface="Calibri" panose="020F0502020204030204" pitchFamily="34" charset="0"/>
              </a:rPr>
              <a:t>Arriving at Belfast International Airport is always emotional. It feels like home. We head north to some of Europe’s highest ocean cliffs. After a couple of hours, we’re standing on the Giant’s Causeway. The wind almost blows us off the rocks into the North Atlantic Ocean. I look west towards home and imagine sailing across this wild ocean to Canada, like my great-grandfather did in 1890. We planned to walk along the coast like last time, but it’s raining hard so we decide to find a café and hot food. Maybe tomorrow will bring</a:t>
            </a:r>
          </a:p>
          <a:p>
            <a:pPr>
              <a:lnSpc>
                <a:spcPts val="2000"/>
              </a:lnSpc>
            </a:pPr>
            <a:r>
              <a:rPr lang="en-US" altLang="zh-TW" dirty="0">
                <a:solidFill>
                  <a:srgbClr val="000000"/>
                </a:solidFill>
                <a:latin typeface="Calibri" panose="020F0502020204030204" pitchFamily="34" charset="0"/>
              </a:rPr>
              <a:t>the sun.</a:t>
            </a:r>
            <a:endParaRPr lang="zh-TW" altLang="en-US" dirty="0">
              <a:solidFill>
                <a:srgbClr val="000000"/>
              </a:solidFill>
              <a:latin typeface="Calibri" panose="020F0502020204030204" pitchFamily="34" charset="0"/>
            </a:endParaRPr>
          </a:p>
        </p:txBody>
      </p:sp>
      <p:sp>
        <p:nvSpPr>
          <p:cNvPr id="6" name="矩形 5">
            <a:extLst>
              <a:ext uri="{FF2B5EF4-FFF2-40B4-BE49-F238E27FC236}">
                <a16:creationId xmlns:a16="http://schemas.microsoft.com/office/drawing/2014/main" xmlns="" id="{07B520EF-BD10-487F-9F2D-3912055238A4}"/>
              </a:ext>
            </a:extLst>
          </p:cNvPr>
          <p:cNvSpPr/>
          <p:nvPr/>
        </p:nvSpPr>
        <p:spPr>
          <a:xfrm>
            <a:off x="5724067" y="28264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62</a:t>
            </a:r>
            <a:endParaRPr lang="zh-TW" altLang="en-US" dirty="0">
              <a:solidFill>
                <a:schemeClr val="bg1">
                  <a:lumMod val="50000"/>
                </a:schemeClr>
              </a:solidFill>
              <a:latin typeface="Calibri" panose="020F0502020204030204" pitchFamily="34" charset="0"/>
            </a:endParaRPr>
          </a:p>
        </p:txBody>
      </p:sp>
      <p:pic>
        <p:nvPicPr>
          <p:cNvPr id="7" name="圖片 6">
            <a:extLst>
              <a:ext uri="{FF2B5EF4-FFF2-40B4-BE49-F238E27FC236}">
                <a16:creationId xmlns:a16="http://schemas.microsoft.com/office/drawing/2014/main" xmlns="" id="{75F484FB-605F-447B-9E92-9DB6E54FB97E}"/>
              </a:ext>
            </a:extLst>
          </p:cNvPr>
          <p:cNvPicPr>
            <a:picLocks noChangeAspect="1"/>
          </p:cNvPicPr>
          <p:nvPr/>
        </p:nvPicPr>
        <p:blipFill>
          <a:blip r:embed="rId2" cstate="print"/>
          <a:stretch>
            <a:fillRect/>
          </a:stretch>
        </p:blipFill>
        <p:spPr>
          <a:xfrm>
            <a:off x="0" y="0"/>
            <a:ext cx="5509846" cy="1948951"/>
          </a:xfrm>
          <a:prstGeom prst="rect">
            <a:avLst/>
          </a:prstGeom>
        </p:spPr>
      </p:pic>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04FE21-364F-4111-AFC6-CD314AF53E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1AE5F3-30D7-4B0E-B9E3-B2A39DAB758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47F907-A412-47FD-A3F5-CD3CC298A1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2600</TotalTime>
  <Words>824</Words>
  <Application>Microsoft Office PowerPoint</Application>
  <PresentationFormat>On-screen Show (4:3)</PresentationFormat>
  <Paragraphs>229</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佈景主題</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user</cp:lastModifiedBy>
  <cp:revision>207</cp:revision>
  <dcterms:created xsi:type="dcterms:W3CDTF">2018-12-06T16:59:09Z</dcterms:created>
  <dcterms:modified xsi:type="dcterms:W3CDTF">2021-07-09T15:27:39Z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